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1"/>
  </p:notesMasterIdLst>
  <p:sldIdLst>
    <p:sldId id="330" r:id="rId3"/>
    <p:sldId id="501" r:id="rId4"/>
    <p:sldId id="1435" r:id="rId5"/>
    <p:sldId id="877" r:id="rId6"/>
    <p:sldId id="1433" r:id="rId7"/>
    <p:sldId id="1432" r:id="rId8"/>
    <p:sldId id="1043" r:id="rId9"/>
    <p:sldId id="1434" r:id="rId10"/>
    <p:sldId id="1437" r:id="rId11"/>
    <p:sldId id="727" r:id="rId12"/>
    <p:sldId id="1044" r:id="rId13"/>
    <p:sldId id="1045" r:id="rId14"/>
    <p:sldId id="1123" r:id="rId15"/>
    <p:sldId id="1441" r:id="rId16"/>
    <p:sldId id="1125" r:id="rId17"/>
    <p:sldId id="1126" r:id="rId18"/>
    <p:sldId id="1124" r:id="rId19"/>
    <p:sldId id="1128" r:id="rId20"/>
    <p:sldId id="1127" r:id="rId21"/>
    <p:sldId id="1206" r:id="rId22"/>
    <p:sldId id="1207" r:id="rId23"/>
    <p:sldId id="1210" r:id="rId24"/>
    <p:sldId id="1208" r:id="rId25"/>
    <p:sldId id="1289" r:id="rId26"/>
    <p:sldId id="1291" r:id="rId27"/>
    <p:sldId id="1292" r:id="rId28"/>
    <p:sldId id="1293" r:id="rId29"/>
    <p:sldId id="1294" r:id="rId30"/>
    <p:sldId id="1295" r:id="rId31"/>
    <p:sldId id="1438" r:id="rId32"/>
    <p:sldId id="1296" r:id="rId33"/>
    <p:sldId id="1297" r:id="rId34"/>
    <p:sldId id="1299" r:id="rId35"/>
    <p:sldId id="1298" r:id="rId36"/>
    <p:sldId id="1300" r:id="rId37"/>
    <p:sldId id="1439" r:id="rId38"/>
    <p:sldId id="1301" r:id="rId39"/>
    <p:sldId id="1302" r:id="rId40"/>
    <p:sldId id="1303" r:id="rId41"/>
    <p:sldId id="1304" r:id="rId42"/>
    <p:sldId id="1306" r:id="rId43"/>
    <p:sldId id="1308" r:id="rId44"/>
    <p:sldId id="1442" r:id="rId45"/>
    <p:sldId id="1307" r:id="rId46"/>
    <p:sldId id="1309" r:id="rId47"/>
    <p:sldId id="1310" r:id="rId48"/>
    <p:sldId id="1311" r:id="rId49"/>
    <p:sldId id="1354" r:id="rId50"/>
    <p:sldId id="1356" r:id="rId51"/>
    <p:sldId id="1355" r:id="rId52"/>
    <p:sldId id="1358" r:id="rId53"/>
    <p:sldId id="1357" r:id="rId54"/>
    <p:sldId id="1359" r:id="rId55"/>
    <p:sldId id="1443" r:id="rId56"/>
    <p:sldId id="1360" r:id="rId57"/>
    <p:sldId id="1547" r:id="rId58"/>
    <p:sldId id="1361" r:id="rId59"/>
    <p:sldId id="1549" r:id="rId60"/>
    <p:sldId id="1548" r:id="rId61"/>
    <p:sldId id="1493" r:id="rId62"/>
    <p:sldId id="1494" r:id="rId63"/>
    <p:sldId id="1496" r:id="rId64"/>
    <p:sldId id="1500" r:id="rId65"/>
    <p:sldId id="1542" r:id="rId66"/>
    <p:sldId id="1540" r:id="rId67"/>
    <p:sldId id="831" r:id="rId68"/>
    <p:sldId id="777" r:id="rId69"/>
    <p:sldId id="834" r:id="rId70"/>
  </p:sldIdLst>
  <p:sldSz cx="9144000" cy="6858000" type="screen4x3"/>
  <p:notesSz cx="6858000" cy="9144000"/>
  <p:defaultTextStyle>
    <a:defPPr>
      <a:defRPr lang="en-US"/>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04B4"/>
    <a:srgbClr val="4C5836"/>
    <a:srgbClr val="E8B271"/>
    <a:srgbClr val="8A3404"/>
    <a:srgbClr val="7E8748"/>
    <a:srgbClr val="4A1C02"/>
    <a:srgbClr val="FB23D2"/>
    <a:srgbClr val="0305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7255"/>
    <p:restoredTop sz="94660"/>
  </p:normalViewPr>
  <p:slideViewPr>
    <p:cSldViewPr showGuides="1">
      <p:cViewPr varScale="1">
        <p:scale>
          <a:sx n="76" d="100"/>
          <a:sy n="76" d="100"/>
        </p:scale>
        <p:origin x="-672" y="-86"/>
      </p:cViewPr>
      <p:guideLst>
        <p:guide orient="horz" pos="2160"/>
        <p:guide pos="289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4" Type="http://schemas.openxmlformats.org/officeDocument/2006/relationships/tableStyles" Target="tableStyles.xml"/><Relationship Id="rId73" Type="http://schemas.openxmlformats.org/officeDocument/2006/relationships/viewProps" Target="viewProps.xml"/><Relationship Id="rId72" Type="http://schemas.openxmlformats.org/officeDocument/2006/relationships/presProps" Target="presProps.xml"/><Relationship Id="rId71" Type="http://schemas.openxmlformats.org/officeDocument/2006/relationships/notesMaster" Target="notesMasters/notesMaster1.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buFont typeface="Arial" panose="020B0604020202020204" pitchFamily="34" charset="0"/>
              <a:buNone/>
              <a:defRPr sz="1200" b="0" smtClean="0">
                <a:latin typeface="Arial" panose="020B0604020202020204" pitchFamily="34" charset="0"/>
                <a:ea typeface="+mn-ea"/>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a:buFont typeface="Arial" panose="020B0604020202020204" pitchFamily="34" charset="0"/>
              <a:buNone/>
              <a:defRPr sz="1200" b="0" smtClean="0">
                <a:latin typeface="Arial" panose="020B060402020202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4" name="Rectangle 4"/>
          <p:cNvSpPr>
            <a:spLocks noGrp="1" noRot="1" noChangeAspect="1"/>
          </p:cNvSpPr>
          <p:nvPr>
            <p:ph type="sldImg"/>
          </p:nvPr>
        </p:nvSpPr>
        <p:spPr>
          <a:xfrm>
            <a:off x="1143000" y="685800"/>
            <a:ext cx="4572000" cy="3429000"/>
          </a:xfrm>
          <a:prstGeom prst="rect">
            <a:avLst/>
          </a:prstGeom>
          <a:noFill/>
          <a:ln w="9525">
            <a:noFill/>
          </a:ln>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ctr"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a:buFont typeface="Arial" panose="020B0604020202020204" pitchFamily="34" charset="0"/>
              <a:buNone/>
              <a:defRPr sz="1200" b="0" smtClean="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p>
            <a:pPr lvl="0" algn="r" eaLnBrk="1" fontAlgn="base" hangingPunct="1"/>
            <a:fld id="{9A0DB2DC-4C9A-4742-B13C-FB6460FD3503}" type="slidenum">
              <a:rPr lang="zh-CN" altLang="en-US" sz="1200" b="0" strike="noStrike" noProof="1" dirty="0">
                <a:latin typeface="Arial" panose="020B0604020202020204" pitchFamily="34" charset="0"/>
                <a:ea typeface="宋体" panose="02010600030101010101" pitchFamily="2" charset="-122"/>
                <a:cs typeface="+mn-cs"/>
              </a:rPr>
            </a:fld>
            <a:endParaRPr lang="zh-CN" altLang="en-US" sz="1200" b="0" strike="noStrike" noProof="1"/>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6" name="灯片编号占位符 5"/>
          <p:cNvSpPr>
            <a:spLocks noGrp="1"/>
          </p:cNvSpPr>
          <p:nvPr>
            <p:ph type="sldNum" sz="quarter" idx="12"/>
          </p:nvPr>
        </p:nvSpPr>
        <p:spPr/>
        <p:txBody>
          <a:bodyPr/>
          <a:lstStyle/>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83388" y="1700213"/>
            <a:ext cx="2057400" cy="4176712"/>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11188" y="1700213"/>
            <a:ext cx="6019800" cy="4176712"/>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6" name="灯片编号占位符 5"/>
          <p:cNvSpPr>
            <a:spLocks noGrp="1"/>
          </p:cNvSpPr>
          <p:nvPr>
            <p:ph type="sldNum" sz="quarter" idx="12"/>
          </p:nvPr>
        </p:nvSpPr>
        <p:spPr/>
        <p:txBody>
          <a:bodyPr/>
          <a:lstStyle/>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6" name="灯片编号占位符 5"/>
          <p:cNvSpPr>
            <a:spLocks noGrp="1"/>
          </p:cNvSpPr>
          <p:nvPr>
            <p:ph type="sldNum" sz="quarter" idx="12"/>
          </p:nvPr>
        </p:nvSpPr>
        <p:spPr/>
        <p:txBody>
          <a:bodyPr/>
          <a:lstStyle/>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6" name="灯片编号占位符 5"/>
          <p:cNvSpPr>
            <a:spLocks noGrp="1"/>
          </p:cNvSpPr>
          <p:nvPr>
            <p:ph type="sldNum" sz="quarter" idx="12"/>
          </p:nvPr>
        </p:nvSpPr>
        <p:spPr/>
        <p:txBody>
          <a:bodyPr/>
          <a:lstStyle/>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11188" y="2708275"/>
            <a:ext cx="4038600" cy="31686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802188" y="2708275"/>
            <a:ext cx="4038600" cy="31686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7" name="灯片编号占位符 6"/>
          <p:cNvSpPr>
            <a:spLocks noGrp="1"/>
          </p:cNvSpPr>
          <p:nvPr>
            <p:ph type="sldNum" sz="quarter" idx="12"/>
          </p:nvPr>
        </p:nvSpPr>
        <p:spPr/>
        <p:txBody>
          <a:bodyPr/>
          <a:lstStyle/>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9" name="灯片编号占位符 8"/>
          <p:cNvSpPr>
            <a:spLocks noGrp="1"/>
          </p:cNvSpPr>
          <p:nvPr>
            <p:ph type="sldNum" sz="quarter" idx="12"/>
          </p:nvPr>
        </p:nvSpPr>
        <p:spPr/>
        <p:txBody>
          <a:bodyPr/>
          <a:lstStyle/>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5" name="灯片编号占位符 4"/>
          <p:cNvSpPr>
            <a:spLocks noGrp="1"/>
          </p:cNvSpPr>
          <p:nvPr>
            <p:ph type="sldNum" sz="quarter" idx="12"/>
          </p:nvPr>
        </p:nvSpPr>
        <p:spPr/>
        <p:txBody>
          <a:bodyPr/>
          <a:lstStyle/>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4" name="灯片编号占位符 3"/>
          <p:cNvSpPr>
            <a:spLocks noGrp="1"/>
          </p:cNvSpPr>
          <p:nvPr>
            <p:ph type="sldNum" sz="quarter" idx="12"/>
          </p:nvPr>
        </p:nvSpPr>
        <p:spPr/>
        <p:txBody>
          <a:bodyPr/>
          <a:lstStyle/>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7" name="灯片编号占位符 6"/>
          <p:cNvSpPr>
            <a:spLocks noGrp="1"/>
          </p:cNvSpPr>
          <p:nvPr>
            <p:ph type="sldNum" sz="quarter" idx="12"/>
          </p:nvPr>
        </p:nvSpPr>
        <p:spPr/>
        <p:txBody>
          <a:bodyPr/>
          <a:lstStyle/>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defRPr/>
            </a:pPr>
            <a:endParaRPr kumimoji="0" lang="zh-CN" altLang="en-US" sz="3200" b="1"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7" name="灯片编号占位符 6"/>
          <p:cNvSpPr>
            <a:spLocks noGrp="1"/>
          </p:cNvSpPr>
          <p:nvPr>
            <p:ph type="sldNum" sz="quarter" idx="12"/>
          </p:nvPr>
        </p:nvSpPr>
        <p:spPr/>
        <p:txBody>
          <a:bodyPr/>
          <a:lstStyle/>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2.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p:cNvPicPr>
          <p:nvPr userDrawn="1"/>
        </p:nvPicPr>
        <p:blipFill>
          <a:blip r:embed="rId12"/>
          <a:srcRect b="14207"/>
          <a:stretch>
            <a:fillRect/>
          </a:stretch>
        </p:blipFill>
        <p:spPr>
          <a:xfrm>
            <a:off x="0" y="0"/>
            <a:ext cx="9144000" cy="1268413"/>
          </a:xfrm>
          <a:prstGeom prst="rect">
            <a:avLst/>
          </a:prstGeom>
          <a:noFill/>
          <a:ln w="9525">
            <a:noFill/>
          </a:ln>
        </p:spPr>
      </p:pic>
      <p:sp>
        <p:nvSpPr>
          <p:cNvPr id="1027" name="Rectangle 3"/>
          <p:cNvSpPr>
            <a:spLocks noChangeArrowheads="1"/>
          </p:cNvSpPr>
          <p:nvPr/>
        </p:nvSpPr>
        <p:spPr bwMode="auto">
          <a:xfrm>
            <a:off x="0" y="6092825"/>
            <a:ext cx="9144000" cy="765175"/>
          </a:xfrm>
          <a:prstGeom prst="rect">
            <a:avLst/>
          </a:prstGeom>
          <a:gradFill rotWithShape="1">
            <a:gsLst>
              <a:gs pos="0">
                <a:srgbClr val="FFFFFF">
                  <a:alpha val="0"/>
                </a:srgbClr>
              </a:gs>
              <a:gs pos="100000">
                <a:schemeClr val="accent1"/>
              </a:gs>
            </a:gsLst>
            <a:lin ang="0" scaled="1"/>
          </a:gradFill>
          <a:ln w="9525">
            <a:noFill/>
            <a:miter lim="800000"/>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028" name="Rectangle 4"/>
          <p:cNvSpPr>
            <a:spLocks noChangeArrowheads="1"/>
          </p:cNvSpPr>
          <p:nvPr/>
        </p:nvSpPr>
        <p:spPr bwMode="auto">
          <a:xfrm>
            <a:off x="0" y="1196975"/>
            <a:ext cx="9144000" cy="76200"/>
          </a:xfrm>
          <a:prstGeom prst="rect">
            <a:avLst/>
          </a:prstGeom>
          <a:gradFill rotWithShape="1">
            <a:gsLst>
              <a:gs pos="0">
                <a:schemeClr val="tx2"/>
              </a:gs>
              <a:gs pos="100000">
                <a:schemeClr val="tx2">
                  <a:gamma/>
                  <a:shade val="38039"/>
                  <a:invGamma/>
                </a:schemeClr>
              </a:gs>
            </a:gsLst>
            <a:lin ang="0" scaled="1"/>
          </a:gradFill>
          <a:ln w="9525">
            <a:noFill/>
            <a:miter lim="800000"/>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029" name="Rectangle 5"/>
          <p:cNvSpPr>
            <a:spLocks noGrp="1"/>
          </p:cNvSpPr>
          <p:nvPr>
            <p:ph type="body"/>
          </p:nvPr>
        </p:nvSpPr>
        <p:spPr>
          <a:xfrm>
            <a:off x="611188" y="2708275"/>
            <a:ext cx="8229600" cy="3168650"/>
          </a:xfrm>
          <a:prstGeom prst="rect">
            <a:avLst/>
          </a:prstGeom>
          <a:noFill/>
          <a:ln w="9525">
            <a:noFill/>
          </a:ln>
        </p:spPr>
        <p:txBody>
          <a:bodyPr anchor="t"/>
          <a:lstStyle/>
          <a:p>
            <a:pPr lvl="0" indent="-34290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a:p>
            <a:pPr lvl="0" indent="-342900"/>
            <a:endParaRPr lang="zh-CN" altLang="en-US" dirty="0"/>
          </a:p>
          <a:p>
            <a:pPr lvl="0" indent="-342900"/>
            <a:endParaRPr lang="zh-CN" altLang="en-US" dirty="0"/>
          </a:p>
          <a:p>
            <a:pPr lvl="0" indent="-342900"/>
            <a:endParaRPr lang="en-US" altLang="zh-CN" dirty="0"/>
          </a:p>
        </p:txBody>
      </p:sp>
      <p:sp>
        <p:nvSpPr>
          <p:cNvPr id="1030" name="Rectangle 6"/>
          <p:cNvSpPr>
            <a:spLocks noGrp="1" noChangeArrowheads="1"/>
          </p:cNvSpPr>
          <p:nvPr>
            <p:ph type="dt" sz="half" idx="2"/>
          </p:nvPr>
        </p:nvSpPr>
        <p:spPr bwMode="auto">
          <a:xfrm>
            <a:off x="457200" y="6400800"/>
            <a:ext cx="2133600" cy="320675"/>
          </a:xfrm>
          <a:prstGeom prst="rect">
            <a:avLst/>
          </a:prstGeom>
          <a:noFill/>
          <a:ln w="9525">
            <a:noFill/>
            <a:miter lim="800000"/>
          </a:ln>
          <a:effectLst/>
        </p:spPr>
        <p:txBody>
          <a:bodyPr vert="horz" wrap="square" lIns="91440" tIns="45720" rIns="91440" bIns="45720" numCol="1" anchor="t" anchorCtr="0" compatLnSpc="1"/>
          <a:lstStyle>
            <a:lvl1pPr>
              <a:buFont typeface="Arial" panose="020B0604020202020204" pitchFamily="34" charset="0"/>
              <a:buNone/>
              <a:defRPr sz="1400" b="0" smtClean="0">
                <a:latin typeface="Arial" panose="020B0604020202020204" pitchFamily="34" charset="0"/>
                <a:ea typeface="+mn-ea"/>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031" name="Rectangle 7"/>
          <p:cNvSpPr>
            <a:spLocks noGrp="1" noChangeArrowheads="1"/>
          </p:cNvSpPr>
          <p:nvPr>
            <p:ph type="ftr" sz="quarter" idx="3"/>
          </p:nvPr>
        </p:nvSpPr>
        <p:spPr bwMode="auto">
          <a:xfrm>
            <a:off x="3124200" y="6400800"/>
            <a:ext cx="2895600" cy="320675"/>
          </a:xfrm>
          <a:prstGeom prst="rect">
            <a:avLst/>
          </a:prstGeom>
          <a:noFill/>
          <a:ln w="9525">
            <a:noFill/>
            <a:miter lim="800000"/>
          </a:ln>
          <a:effectLst/>
        </p:spPr>
        <p:txBody>
          <a:bodyPr vert="horz" wrap="square" lIns="91440" tIns="45720" rIns="91440" bIns="45720" numCol="1" anchor="t" anchorCtr="0" compatLnSpc="1"/>
          <a:lstStyle>
            <a:lvl1pPr algn="ctr">
              <a:buFont typeface="Arial" panose="020B0604020202020204" pitchFamily="34" charset="0"/>
              <a:buNone/>
              <a:defRPr sz="1400" b="0" smtClean="0">
                <a:latin typeface="Arial" panose="020B0604020202020204" pitchFamily="34" charset="0"/>
                <a:ea typeface="+mn-ea"/>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032" name="Rectangle 8"/>
          <p:cNvSpPr>
            <a:spLocks noGrp="1" noChangeArrowheads="1"/>
          </p:cNvSpPr>
          <p:nvPr>
            <p:ph type="sldNum" sz="quarter" idx="4"/>
          </p:nvPr>
        </p:nvSpPr>
        <p:spPr bwMode="auto">
          <a:xfrm>
            <a:off x="6553200" y="6400800"/>
            <a:ext cx="2133600" cy="320675"/>
          </a:xfrm>
          <a:prstGeom prst="rect">
            <a:avLst/>
          </a:prstGeom>
          <a:noFill/>
          <a:ln w="9525">
            <a:noFill/>
            <a:miter lim="800000"/>
          </a:ln>
          <a:effectLst/>
        </p:spPr>
        <p:txBody>
          <a:bodyPr vert="horz" wrap="square" lIns="91440" tIns="45720" rIns="91440" bIns="45720" numCol="1" anchor="t" anchorCtr="0" compatLnSpc="1"/>
          <a:lstStyle>
            <a:lvl1pPr algn="r">
              <a:defRPr sz="1400" b="0"/>
            </a:lvl1pPr>
          </a:lstStyle>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
        <p:nvSpPr>
          <p:cNvPr id="1033" name="Rectangle 9"/>
          <p:cNvSpPr>
            <a:spLocks noGrp="1"/>
          </p:cNvSpPr>
          <p:nvPr>
            <p:ph type="title"/>
          </p:nvPr>
        </p:nvSpPr>
        <p:spPr>
          <a:xfrm>
            <a:off x="1403350" y="1700213"/>
            <a:ext cx="6248400" cy="487362"/>
          </a:xfrm>
          <a:prstGeom prst="rect">
            <a:avLst/>
          </a:prstGeom>
          <a:noFill/>
          <a:ln w="9525">
            <a:noFill/>
          </a:ln>
        </p:spPr>
        <p:txBody>
          <a:bodyPr anchor="ctr"/>
          <a:lstStyle/>
          <a:p>
            <a:pPr lvl="0"/>
            <a:endParaRPr lang="zh-CN" altLang="zh-C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隶书" pitchFamily="49" charset="-122"/>
          <a:ea typeface="隶书" pitchFamily="49" charset="-122"/>
        </a:defRPr>
      </a:lvl2pPr>
      <a:lvl3pPr algn="ctr" rtl="0" eaLnBrk="0" fontAlgn="base" hangingPunct="0">
        <a:spcBef>
          <a:spcPct val="0"/>
        </a:spcBef>
        <a:spcAft>
          <a:spcPct val="0"/>
        </a:spcAft>
        <a:defRPr sz="3200" b="1">
          <a:solidFill>
            <a:schemeClr val="tx2"/>
          </a:solidFill>
          <a:latin typeface="隶书" pitchFamily="49" charset="-122"/>
          <a:ea typeface="隶书" pitchFamily="49" charset="-122"/>
        </a:defRPr>
      </a:lvl3pPr>
      <a:lvl4pPr algn="ctr" rtl="0" eaLnBrk="0" fontAlgn="base" hangingPunct="0">
        <a:spcBef>
          <a:spcPct val="0"/>
        </a:spcBef>
        <a:spcAft>
          <a:spcPct val="0"/>
        </a:spcAft>
        <a:defRPr sz="3200" b="1">
          <a:solidFill>
            <a:schemeClr val="tx2"/>
          </a:solidFill>
          <a:latin typeface="隶书" pitchFamily="49" charset="-122"/>
          <a:ea typeface="隶书" pitchFamily="49" charset="-122"/>
        </a:defRPr>
      </a:lvl4pPr>
      <a:lvl5pPr algn="ctr" rtl="0" eaLnBrk="0" fontAlgn="base" hangingPunct="0">
        <a:spcBef>
          <a:spcPct val="0"/>
        </a:spcBef>
        <a:spcAft>
          <a:spcPct val="0"/>
        </a:spcAft>
        <a:defRPr sz="3200" b="1">
          <a:solidFill>
            <a:schemeClr val="tx2"/>
          </a:solidFill>
          <a:latin typeface="隶书" pitchFamily="49" charset="-122"/>
          <a:ea typeface="隶书" pitchFamily="49" charset="-122"/>
        </a:defRPr>
      </a:lvl5pPr>
      <a:lvl6pPr marL="457200" algn="ctr" rtl="0" fontAlgn="base">
        <a:spcBef>
          <a:spcPct val="0"/>
        </a:spcBef>
        <a:spcAft>
          <a:spcPct val="0"/>
        </a:spcAft>
        <a:defRPr sz="3200" b="1">
          <a:solidFill>
            <a:schemeClr val="tx2"/>
          </a:solidFill>
          <a:latin typeface="隶书" pitchFamily="49" charset="-122"/>
          <a:ea typeface="隶书" pitchFamily="49" charset="-122"/>
        </a:defRPr>
      </a:lvl6pPr>
      <a:lvl7pPr marL="914400" algn="ctr" rtl="0" fontAlgn="base">
        <a:spcBef>
          <a:spcPct val="0"/>
        </a:spcBef>
        <a:spcAft>
          <a:spcPct val="0"/>
        </a:spcAft>
        <a:defRPr sz="3200" b="1">
          <a:solidFill>
            <a:schemeClr val="tx2"/>
          </a:solidFill>
          <a:latin typeface="隶书" pitchFamily="49" charset="-122"/>
          <a:ea typeface="隶书" pitchFamily="49" charset="-122"/>
        </a:defRPr>
      </a:lvl7pPr>
      <a:lvl8pPr marL="1371600" algn="ctr" rtl="0" fontAlgn="base">
        <a:spcBef>
          <a:spcPct val="0"/>
        </a:spcBef>
        <a:spcAft>
          <a:spcPct val="0"/>
        </a:spcAft>
        <a:defRPr sz="3200" b="1">
          <a:solidFill>
            <a:schemeClr val="tx2"/>
          </a:solidFill>
          <a:latin typeface="隶书" pitchFamily="49" charset="-122"/>
          <a:ea typeface="隶书" pitchFamily="49" charset="-122"/>
        </a:defRPr>
      </a:lvl8pPr>
      <a:lvl9pPr marL="1828800" algn="ctr" rtl="0" fontAlgn="base">
        <a:spcBef>
          <a:spcPct val="0"/>
        </a:spcBef>
        <a:spcAft>
          <a:spcPct val="0"/>
        </a:spcAft>
        <a:defRPr sz="3200" b="1">
          <a:solidFill>
            <a:schemeClr val="tx2"/>
          </a:solidFill>
          <a:latin typeface="隶书" pitchFamily="49" charset="-122"/>
          <a:ea typeface="隶书" pitchFamily="49" charset="-122"/>
        </a:defRPr>
      </a:lvl9pPr>
    </p:titleStyle>
    <p:bodyStyle>
      <a:lvl1pPr marL="342900" indent="-342900" algn="l" rtl="0" eaLnBrk="0" fontAlgn="base" hangingPunct="0">
        <a:spcBef>
          <a:spcPct val="20000"/>
        </a:spcBef>
        <a:spcAft>
          <a:spcPct val="0"/>
        </a:spcAft>
        <a:buClr>
          <a:schemeClr val="tx2"/>
        </a:buClr>
        <a:buFont typeface="Wingdings" panose="05000000000000000000" pitchFamily="2" charset="2"/>
        <a:buChar char="v"/>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Font typeface="Wingdings" panose="05000000000000000000" pitchFamily="2" charset="2"/>
        <a:buChar char="§"/>
        <a:defRPr sz="2400" b="1">
          <a:solidFill>
            <a:schemeClr val="tx1"/>
          </a:solidFill>
          <a:latin typeface="华文中宋" panose="02010600040101010101" pitchFamily="2" charset="-122"/>
          <a:ea typeface="+mn-ea"/>
        </a:defRPr>
      </a:lvl2pPr>
      <a:lvl3pPr marL="1143000" indent="-228600" algn="l" rtl="0" eaLnBrk="0" fontAlgn="base" hangingPunct="0">
        <a:spcBef>
          <a:spcPct val="20000"/>
        </a:spcBef>
        <a:spcAft>
          <a:spcPct val="0"/>
        </a:spcAft>
        <a:buClr>
          <a:schemeClr val="tx2"/>
        </a:buClr>
        <a:buFont typeface="Wingdings" panose="05000000000000000000" pitchFamily="2" charset="2"/>
        <a:buChar char="•"/>
        <a:defRPr sz="2400" b="1">
          <a:solidFill>
            <a:schemeClr val="tx1"/>
          </a:solidFill>
          <a:latin typeface="华文中宋" panose="02010600040101010101" pitchFamily="2" charset="-122"/>
          <a:ea typeface="+mn-ea"/>
        </a:defRPr>
      </a:lvl3pPr>
      <a:lvl4pPr marL="1600200" indent="-228600" algn="l" rtl="0" eaLnBrk="0" fontAlgn="base" hangingPunct="0">
        <a:spcBef>
          <a:spcPct val="20000"/>
        </a:spcBef>
        <a:spcAft>
          <a:spcPct val="0"/>
        </a:spcAft>
        <a:buFont typeface="Wingdings" panose="05000000000000000000" pitchFamily="2" charset="2"/>
        <a:buChar char="–"/>
        <a:defRPr sz="2400" b="1">
          <a:solidFill>
            <a:schemeClr val="tx1"/>
          </a:solidFill>
          <a:latin typeface="+mn-lt"/>
          <a:ea typeface="+mn-ea"/>
        </a:defRPr>
      </a:lvl4pPr>
      <a:lvl5pPr marL="2057400" indent="-228600" algn="l" rtl="0" eaLnBrk="0" fontAlgn="base" hangingPunct="0">
        <a:spcBef>
          <a:spcPct val="20000"/>
        </a:spcBef>
        <a:spcAft>
          <a:spcPct val="0"/>
        </a:spcAft>
        <a:buFont typeface="Wingdings" panose="05000000000000000000" pitchFamily="2" charset="2"/>
        <a:buChar char="»"/>
        <a:defRPr sz="2400" b="1">
          <a:solidFill>
            <a:schemeClr val="tx1"/>
          </a:solidFill>
          <a:latin typeface="+mn-lt"/>
          <a:ea typeface="+mn-ea"/>
        </a:defRPr>
      </a:lvl5pPr>
      <a:lvl6pPr marL="2514600" indent="-228600" algn="l" rtl="0" fontAlgn="base">
        <a:spcBef>
          <a:spcPct val="20000"/>
        </a:spcBef>
        <a:spcAft>
          <a:spcPct val="0"/>
        </a:spcAft>
        <a:buFont typeface="Wingdings" panose="05000000000000000000" pitchFamily="2" charset="2"/>
        <a:buChar char="»"/>
        <a:defRPr sz="2400" b="1">
          <a:solidFill>
            <a:schemeClr val="tx1"/>
          </a:solidFill>
          <a:latin typeface="+mn-lt"/>
          <a:ea typeface="+mn-ea"/>
        </a:defRPr>
      </a:lvl6pPr>
      <a:lvl7pPr marL="2971800" indent="-228600" algn="l" rtl="0" fontAlgn="base">
        <a:spcBef>
          <a:spcPct val="20000"/>
        </a:spcBef>
        <a:spcAft>
          <a:spcPct val="0"/>
        </a:spcAft>
        <a:buFont typeface="Wingdings" panose="05000000000000000000" pitchFamily="2" charset="2"/>
        <a:buChar char="»"/>
        <a:defRPr sz="2400" b="1">
          <a:solidFill>
            <a:schemeClr val="tx1"/>
          </a:solidFill>
          <a:latin typeface="+mn-lt"/>
          <a:ea typeface="+mn-ea"/>
        </a:defRPr>
      </a:lvl7pPr>
      <a:lvl8pPr marL="3429000" indent="-228600" algn="l" rtl="0" fontAlgn="base">
        <a:spcBef>
          <a:spcPct val="20000"/>
        </a:spcBef>
        <a:spcAft>
          <a:spcPct val="0"/>
        </a:spcAft>
        <a:buFont typeface="Wingdings" panose="05000000000000000000" pitchFamily="2" charset="2"/>
        <a:buChar char="»"/>
        <a:defRPr sz="2400" b="1">
          <a:solidFill>
            <a:schemeClr val="tx1"/>
          </a:solidFill>
          <a:latin typeface="+mn-lt"/>
          <a:ea typeface="+mn-ea"/>
        </a:defRPr>
      </a:lvl8pPr>
      <a:lvl9pPr marL="3886200" indent="-228600" algn="l" rtl="0" fontAlgn="base">
        <a:spcBef>
          <a:spcPct val="20000"/>
        </a:spcBef>
        <a:spcAft>
          <a:spcPct val="0"/>
        </a:spcAft>
        <a:buFont typeface="Wingdings" panose="05000000000000000000" pitchFamily="2" charset="2"/>
        <a:buChar char="»"/>
        <a:defRPr sz="24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Grp="1"/>
          </p:cNvSpPr>
          <p:nvPr>
            <p:ph type="title"/>
          </p:nvPr>
        </p:nvSpPr>
        <p:spPr>
          <a:xfrm>
            <a:off x="304165" y="1428750"/>
            <a:ext cx="8202930" cy="3059430"/>
          </a:xfrm>
        </p:spPr>
        <p:txBody>
          <a:bodyPr wrap="square" lIns="91440" tIns="45720" rIns="91440" bIns="45720" anchor="ctr"/>
          <a:lstStyle/>
          <a:p>
            <a:pPr eaLnBrk="1" fontAlgn="ctr" hangingPunct="1"/>
            <a:br>
              <a:rPr lang="en-US" altLang="zh-CN" sz="3600" dirty="0">
                <a:latin typeface="华文中宋" panose="02010600040101010101" pitchFamily="2" charset="-122"/>
                <a:ea typeface="华文中宋" panose="02010600040101010101" pitchFamily="2" charset="-122"/>
              </a:rPr>
            </a:br>
            <a:br>
              <a:rPr lang="en-US" altLang="zh-CN" sz="3600" dirty="0">
                <a:latin typeface="华文中宋" panose="02010600040101010101" pitchFamily="2" charset="-122"/>
                <a:ea typeface="华文中宋" panose="02010600040101010101" pitchFamily="2" charset="-122"/>
              </a:rPr>
            </a:br>
            <a:r>
              <a:rPr lang="en-US" altLang="zh-CN" sz="3600" dirty="0">
                <a:latin typeface="华文中宋" panose="02010600040101010101" pitchFamily="2" charset="-122"/>
                <a:ea typeface="华文中宋" panose="02010600040101010101" pitchFamily="2" charset="-122"/>
              </a:rPr>
              <a:t>《</a:t>
            </a:r>
            <a:r>
              <a:rPr lang="zh-CN" altLang="en-US" sz="3600" dirty="0">
                <a:latin typeface="华文中宋" panose="02010600040101010101" pitchFamily="2" charset="-122"/>
                <a:ea typeface="华文中宋" panose="02010600040101010101" pitchFamily="2" charset="-122"/>
              </a:rPr>
              <a:t>危险化学品及烟花爆竹行业</a:t>
            </a:r>
            <a:br>
              <a:rPr lang="zh-CN" altLang="en-US" sz="3600" dirty="0">
                <a:latin typeface="华文中宋" panose="02010600040101010101" pitchFamily="2" charset="-122"/>
                <a:ea typeface="华文中宋" panose="02010600040101010101" pitchFamily="2" charset="-122"/>
              </a:rPr>
            </a:br>
            <a:r>
              <a:rPr lang="zh-CN" altLang="en-US" sz="3600" dirty="0">
                <a:latin typeface="华文中宋" panose="02010600040101010101" pitchFamily="2" charset="-122"/>
                <a:ea typeface="华文中宋" panose="02010600040101010101" pitchFamily="2" charset="-122"/>
              </a:rPr>
              <a:t>安全生产执法监察手册</a:t>
            </a:r>
            <a:r>
              <a:rPr lang="zh-CN" altLang="en-US" sz="2800" dirty="0">
                <a:latin typeface="楷体_GB2312" panose="02010609030101010101" charset="-122"/>
                <a:ea typeface="楷体_GB2312" panose="02010609030101010101" charset="-122"/>
              </a:rPr>
              <a:t>（试行）</a:t>
            </a:r>
            <a:r>
              <a:rPr lang="zh-CN" altLang="en-US" sz="3600" dirty="0">
                <a:latin typeface="华文中宋" panose="02010600040101010101" pitchFamily="2" charset="-122"/>
                <a:ea typeface="华文中宋" panose="02010600040101010101" pitchFamily="2" charset="-122"/>
              </a:rPr>
              <a:t>》解读</a:t>
            </a:r>
            <a:br>
              <a:rPr lang="zh-CN" altLang="en-US" sz="3600" dirty="0">
                <a:latin typeface="华文中宋" panose="02010600040101010101" pitchFamily="2" charset="-122"/>
                <a:ea typeface="华文中宋" panose="02010600040101010101" pitchFamily="2" charset="-122"/>
              </a:rPr>
            </a:br>
            <a:endParaRPr lang="zh-CN" altLang="en-US" sz="3600" dirty="0">
              <a:latin typeface="华文中宋" panose="02010600040101010101" pitchFamily="2" charset="-122"/>
              <a:ea typeface="华文中宋" panose="02010600040101010101" pitchFamily="2" charset="-122"/>
            </a:endParaRPr>
          </a:p>
        </p:txBody>
      </p:sp>
      <p:sp>
        <p:nvSpPr>
          <p:cNvPr id="6146" name="Rectangle 3"/>
          <p:cNvSpPr>
            <a:spLocks noGrp="1"/>
          </p:cNvSpPr>
          <p:nvPr>
            <p:ph idx="1"/>
          </p:nvPr>
        </p:nvSpPr>
        <p:spPr>
          <a:xfrm>
            <a:off x="571183" y="3316288"/>
            <a:ext cx="8229600" cy="2449512"/>
          </a:xfrm>
        </p:spPr>
        <p:txBody>
          <a:bodyPr wrap="square" lIns="91440" tIns="45720" rIns="91440" bIns="45720" anchor="t"/>
          <a:lstStyle/>
          <a:p>
            <a:pPr eaLnBrk="1" hangingPunct="1">
              <a:lnSpc>
                <a:spcPct val="120000"/>
              </a:lnSpc>
              <a:buNone/>
            </a:pPr>
            <a:r>
              <a:rPr lang="en-US" altLang="zh-CN" dirty="0">
                <a:solidFill>
                  <a:srgbClr val="030505"/>
                </a:solidFill>
                <a:latin typeface="宋体" panose="02010600030101010101" pitchFamily="2" charset="-122"/>
              </a:rPr>
              <a:t>  </a:t>
            </a:r>
            <a:endParaRPr lang="en-US" altLang="zh-CN" dirty="0">
              <a:solidFill>
                <a:srgbClr val="030505"/>
              </a:solidFill>
              <a:latin typeface="宋体" panose="02010600030101010101" pitchFamily="2" charset="-122"/>
            </a:endParaRPr>
          </a:p>
          <a:p>
            <a:pPr eaLnBrk="1" hangingPunct="1">
              <a:lnSpc>
                <a:spcPct val="120000"/>
              </a:lnSpc>
              <a:buNone/>
            </a:pPr>
            <a:endParaRPr lang="zh-CN" altLang="en-US" sz="2800" dirty="0">
              <a:solidFill>
                <a:srgbClr val="030505"/>
              </a:solidFill>
              <a:latin typeface="宋体" panose="02010600030101010101" pitchFamily="2" charset="-122"/>
            </a:endParaRPr>
          </a:p>
          <a:p>
            <a:pPr eaLnBrk="1" hangingPunct="1">
              <a:lnSpc>
                <a:spcPct val="120000"/>
              </a:lnSpc>
              <a:buNone/>
            </a:pPr>
            <a:endParaRPr lang="zh-CN" altLang="en-US" sz="2800" dirty="0">
              <a:solidFill>
                <a:srgbClr val="030505"/>
              </a:solidFill>
              <a:latin typeface="宋体" panose="02010600030101010101" pitchFamily="2" charset="-122"/>
            </a:endParaRPr>
          </a:p>
        </p:txBody>
      </p:sp>
      <p:sp>
        <p:nvSpPr>
          <p:cNvPr id="6147" name="Rectangle 4"/>
          <p:cNvSpPr/>
          <p:nvPr/>
        </p:nvSpPr>
        <p:spPr>
          <a:xfrm>
            <a:off x="2339975" y="3573463"/>
            <a:ext cx="4537075" cy="2192020"/>
          </a:xfrm>
          <a:prstGeom prst="rect">
            <a:avLst/>
          </a:prstGeom>
          <a:noFill/>
          <a:ln w="9525">
            <a:noFill/>
          </a:ln>
        </p:spPr>
        <p:txBody>
          <a:bodyPr anchor="t">
            <a:spAutoFit/>
          </a:bodyPr>
          <a:lstStyle/>
          <a:p>
            <a:pPr algn="ctr"/>
            <a:endParaRPr lang="en-US" altLang="zh-CN" sz="2800" dirty="0">
              <a:solidFill>
                <a:schemeClr val="tx2"/>
              </a:solidFill>
              <a:latin typeface="隶书" pitchFamily="49" charset="-122"/>
              <a:ea typeface="隶书" pitchFamily="49" charset="-122"/>
            </a:endParaRPr>
          </a:p>
          <a:p>
            <a:pPr algn="ctr"/>
            <a:endParaRPr lang="zh-CN" altLang="en-US" sz="2400" b="0" dirty="0">
              <a:solidFill>
                <a:schemeClr val="tx2"/>
              </a:solidFill>
              <a:latin typeface="微软雅黑" panose="020B0503020204020204" charset="-122"/>
              <a:ea typeface="微软雅黑" panose="020B0503020204020204" charset="-122"/>
            </a:endParaRPr>
          </a:p>
          <a:p>
            <a:pPr algn="ctr"/>
            <a:endParaRPr lang="zh-CN" altLang="en-US" sz="2400" b="0" dirty="0">
              <a:solidFill>
                <a:schemeClr val="tx2"/>
              </a:solidFill>
              <a:latin typeface="微软雅黑" panose="020B0503020204020204" charset="-122"/>
              <a:ea typeface="微软雅黑" panose="020B0503020204020204" charset="-122"/>
            </a:endParaRPr>
          </a:p>
          <a:p>
            <a:pPr algn="ctr"/>
            <a:r>
              <a:rPr lang="zh-CN" altLang="en-US" sz="2400" b="0" dirty="0">
                <a:solidFill>
                  <a:schemeClr val="tx2"/>
                </a:solidFill>
                <a:latin typeface="华文中宋" panose="02010600040101010101" pitchFamily="2" charset="-122"/>
                <a:ea typeface="华文中宋" panose="02010600040101010101" pitchFamily="2" charset="-122"/>
              </a:rPr>
              <a:t>省总队安全监察三处    夏华强</a:t>
            </a:r>
            <a:endParaRPr lang="zh-CN" altLang="en-US" sz="2400" b="0" dirty="0">
              <a:solidFill>
                <a:schemeClr val="tx2"/>
              </a:solidFill>
              <a:latin typeface="华文中宋" panose="02010600040101010101" pitchFamily="2" charset="-122"/>
              <a:ea typeface="华文中宋" panose="02010600040101010101" pitchFamily="2" charset="-122"/>
            </a:endParaRPr>
          </a:p>
          <a:p>
            <a:pPr algn="ctr">
              <a:lnSpc>
                <a:spcPts val="1500"/>
              </a:lnSpc>
            </a:pPr>
            <a:endParaRPr lang="en-US" altLang="zh-CN" sz="2400" b="0" dirty="0">
              <a:solidFill>
                <a:schemeClr val="tx2"/>
              </a:solidFill>
              <a:latin typeface="华文中宋" panose="02010600040101010101" pitchFamily="2" charset="-122"/>
              <a:ea typeface="华文中宋" panose="02010600040101010101" pitchFamily="2" charset="-122"/>
            </a:endParaRPr>
          </a:p>
          <a:p>
            <a:pPr algn="ctr"/>
            <a:r>
              <a:rPr lang="en-US" altLang="zh-CN" sz="2400" b="0" dirty="0">
                <a:solidFill>
                  <a:schemeClr val="tx2"/>
                </a:solidFill>
                <a:latin typeface="华文中宋" panose="02010600040101010101" pitchFamily="2" charset="-122"/>
                <a:ea typeface="华文中宋" panose="02010600040101010101" pitchFamily="2" charset="-122"/>
              </a:rPr>
              <a:t>2018</a:t>
            </a:r>
            <a:r>
              <a:rPr lang="zh-CN" altLang="en-US" sz="2400" b="0" dirty="0">
                <a:solidFill>
                  <a:schemeClr val="tx2"/>
                </a:solidFill>
                <a:latin typeface="华文中宋" panose="02010600040101010101" pitchFamily="2" charset="-122"/>
                <a:ea typeface="华文中宋" panose="02010600040101010101" pitchFamily="2" charset="-122"/>
              </a:rPr>
              <a:t>年</a:t>
            </a:r>
            <a:r>
              <a:rPr lang="en-US" altLang="zh-CN" sz="2400" b="0" dirty="0">
                <a:solidFill>
                  <a:schemeClr val="tx2"/>
                </a:solidFill>
                <a:latin typeface="华文中宋" panose="02010600040101010101" pitchFamily="2" charset="-122"/>
                <a:ea typeface="华文中宋" panose="02010600040101010101" pitchFamily="2" charset="-122"/>
              </a:rPr>
              <a:t>6</a:t>
            </a:r>
            <a:r>
              <a:rPr lang="zh-CN" altLang="en-US" sz="2400" b="0" dirty="0">
                <a:solidFill>
                  <a:schemeClr val="tx2"/>
                </a:solidFill>
                <a:latin typeface="华文中宋" panose="02010600040101010101" pitchFamily="2" charset="-122"/>
                <a:ea typeface="华文中宋" panose="02010600040101010101" pitchFamily="2" charset="-122"/>
              </a:rPr>
              <a:t>月</a:t>
            </a:r>
            <a:endParaRPr lang="en-US" altLang="zh-CN" sz="2400" b="0" dirty="0">
              <a:solidFill>
                <a:schemeClr val="tx2"/>
              </a:solidFill>
              <a:latin typeface="华文中宋" panose="02010600040101010101" pitchFamily="2" charset="-122"/>
              <a:ea typeface="华文中宋" panose="02010600040101010101" pitchFamily="2" charset="-122"/>
            </a:endParaRPr>
          </a:p>
        </p:txBody>
      </p:sp>
      <p:sp>
        <p:nvSpPr>
          <p:cNvPr id="6148" name="TextBox 6"/>
          <p:cNvSpPr txBox="1"/>
          <p:nvPr/>
        </p:nvSpPr>
        <p:spPr>
          <a:xfrm>
            <a:off x="571500" y="1428750"/>
            <a:ext cx="4550410" cy="368300"/>
          </a:xfrm>
          <a:prstGeom prst="rect">
            <a:avLst/>
          </a:prstGeom>
          <a:noFill/>
          <a:ln w="9525">
            <a:noFill/>
          </a:ln>
        </p:spPr>
        <p:txBody>
          <a:bodyPr wrap="none" anchor="t">
            <a:spAutoFit/>
          </a:bodyPr>
          <a:lstStyle/>
          <a:p>
            <a:r>
              <a:rPr lang="zh-CN" altLang="en-US" dirty="0">
                <a:latin typeface="华文楷体" pitchFamily="2" charset="-122"/>
                <a:ea typeface="华文楷体" pitchFamily="2" charset="-122"/>
              </a:rPr>
              <a:t>危险化学品烟花爆竹行业安全监察执法培训</a:t>
            </a:r>
            <a:endParaRPr lang="zh-CN" altLang="en-US" dirty="0">
              <a:latin typeface="华文楷体" pitchFamily="2" charset="-122"/>
              <a:ea typeface="华文楷体" pitchFamily="2"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二、危险化学品行业安全监察执法内容解读</a:t>
            </a:r>
            <a:endParaRPr lang="zh-CN" altLang="en-US" sz="2400" dirty="0" smtClean="0"/>
          </a:p>
        </p:txBody>
      </p:sp>
      <p:sp>
        <p:nvSpPr>
          <p:cNvPr id="3" name="内容占位符 2"/>
          <p:cNvSpPr>
            <a:spLocks noGrp="1"/>
          </p:cNvSpPr>
          <p:nvPr>
            <p:ph idx="1"/>
          </p:nvPr>
        </p:nvSpPr>
        <p:spPr>
          <a:xfrm>
            <a:off x="628015" y="1913255"/>
            <a:ext cx="8263890" cy="3699510"/>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None/>
            </a:pPr>
            <a:r>
              <a:rPr lang="zh-CN" altLang="en-US" sz="2000" dirty="0" smtClean="0">
                <a:solidFill>
                  <a:srgbClr val="FF0000"/>
                </a:solidFill>
              </a:rPr>
              <a:t>（一）《危险化学品企业安全生产执法检查表》解读</a:t>
            </a:r>
            <a:endParaRPr lang="zh-CN" altLang="en-US" sz="2000" dirty="0" smtClean="0">
              <a:solidFill>
                <a:srgbClr val="FF0000"/>
              </a:solidFill>
            </a:endParaRPr>
          </a:p>
          <a:p>
            <a:pPr marL="0" lvl="0" indent="0" latinLnBrk="0">
              <a:lnSpc>
                <a:spcPts val="3800"/>
              </a:lnSpc>
              <a:spcBef>
                <a:spcPts val="0"/>
              </a:spcBef>
              <a:buFont typeface="Wingdings" panose="05000000000000000000" charset="0"/>
              <a:buNone/>
            </a:pPr>
            <a:r>
              <a:rPr lang="en-US" altLang="zh-CN" sz="2000" dirty="0" smtClean="0"/>
              <a:t>       1</a:t>
            </a:r>
            <a:r>
              <a:rPr lang="zh-CN" altLang="en-US" sz="2000" dirty="0" smtClean="0"/>
              <a:t>、编制原则</a:t>
            </a:r>
            <a:endParaRPr lang="zh-CN" altLang="en-US" sz="2000" dirty="0" smtClean="0"/>
          </a:p>
          <a:p>
            <a:pPr marL="0" lvl="0" indent="0" latinLnBrk="0">
              <a:lnSpc>
                <a:spcPts val="3800"/>
              </a:lnSpc>
              <a:spcBef>
                <a:spcPts val="0"/>
              </a:spcBef>
              <a:buFont typeface="Wingdings" panose="05000000000000000000" charset="0"/>
              <a:buNone/>
            </a:pPr>
            <a:r>
              <a:rPr lang="en-US" altLang="zh-CN" sz="2000" dirty="0" smtClean="0"/>
              <a:t>       2</a:t>
            </a:r>
            <a:r>
              <a:rPr lang="zh-CN" altLang="en-US" sz="2000" dirty="0" smtClean="0"/>
              <a:t>、《检查表》内容解读</a:t>
            </a:r>
            <a:endParaRPr lang="zh-CN" altLang="en-US" sz="2000" dirty="0" smtClean="0"/>
          </a:p>
          <a:p>
            <a:pPr marL="0" lvl="0" indent="0" latinLnBrk="0">
              <a:lnSpc>
                <a:spcPts val="3800"/>
              </a:lnSpc>
              <a:spcBef>
                <a:spcPts val="0"/>
              </a:spcBef>
              <a:buFont typeface="Wingdings" panose="05000000000000000000" charset="0"/>
              <a:buNone/>
            </a:pPr>
            <a:r>
              <a:rPr lang="en-US" altLang="zh-CN" sz="2000" dirty="0" smtClean="0"/>
              <a:t>       3</a:t>
            </a:r>
            <a:r>
              <a:rPr lang="zh-CN" altLang="en-US" sz="2000" dirty="0" smtClean="0"/>
              <a:t>、其他专项《检查表》学习解读</a:t>
            </a:r>
            <a:endParaRPr lang="zh-CN" altLang="en-US" sz="2000" dirty="0" smtClean="0"/>
          </a:p>
          <a:p>
            <a:pPr marL="0" lvl="0" indent="0" latinLnBrk="0">
              <a:lnSpc>
                <a:spcPts val="3800"/>
              </a:lnSpc>
              <a:spcBef>
                <a:spcPts val="0"/>
              </a:spcBef>
              <a:buFont typeface="Wingdings" panose="05000000000000000000" charset="0"/>
              <a:buNone/>
            </a:pPr>
            <a:r>
              <a:rPr lang="zh-CN" altLang="en-US" sz="2000" dirty="0" smtClean="0"/>
              <a:t>  </a:t>
            </a:r>
            <a:r>
              <a:rPr lang="zh-CN" altLang="en-US" sz="2000" dirty="0" smtClean="0">
                <a:solidFill>
                  <a:srgbClr val="FF0000"/>
                </a:solidFill>
              </a:rPr>
              <a:t>（二）危险化学品企业行政处罚自由裁量标准解读</a:t>
            </a:r>
            <a:endParaRPr lang="zh-CN" altLang="en-US" sz="2000" dirty="0" smtClean="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en-US" altLang="zh-CN" sz="2400" dirty="0" smtClean="0"/>
              <a:t> </a:t>
            </a:r>
            <a:endParaRPr lang="en-US" altLang="zh-CN" sz="2400" dirty="0" smtClean="0"/>
          </a:p>
        </p:txBody>
      </p:sp>
      <p:sp>
        <p:nvSpPr>
          <p:cNvPr id="3" name="内容占位符 2"/>
          <p:cNvSpPr>
            <a:spLocks noGrp="1"/>
          </p:cNvSpPr>
          <p:nvPr>
            <p:ph idx="1"/>
          </p:nvPr>
        </p:nvSpPr>
        <p:spPr>
          <a:xfrm>
            <a:off x="231775" y="1641475"/>
            <a:ext cx="8660130" cy="4118610"/>
          </a:xfrm>
        </p:spPr>
        <p:txBody>
          <a:bodyPr vert="horz" wrap="square" lIns="91440" tIns="45720" rIns="91440" bIns="45720" numCol="1" anchor="t" anchorCtr="0" compatLnSpc="1"/>
          <a:lstStyle/>
          <a:p>
            <a:pPr indent="0" latinLnBrk="0">
              <a:lnSpc>
                <a:spcPts val="25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en-US" altLang="zh-CN" sz="2000" dirty="0" smtClean="0">
                <a:solidFill>
                  <a:srgbClr val="002060"/>
                </a:solidFill>
              </a:rPr>
              <a:t> 1</a:t>
            </a:r>
            <a:r>
              <a:rPr lang="zh-CN" altLang="en-US" sz="2000" dirty="0" smtClean="0">
                <a:solidFill>
                  <a:srgbClr val="002060"/>
                </a:solidFill>
              </a:rPr>
              <a:t>、编制原则。</a:t>
            </a:r>
            <a:endParaRPr lang="zh-CN" altLang="en-US" sz="2000" dirty="0" smtClean="0">
              <a:solidFill>
                <a:srgbClr val="002060"/>
              </a:solidFill>
            </a:endParaRPr>
          </a:p>
          <a:p>
            <a:pPr marL="0" lvl="0" indent="0" latinLnBrk="0">
              <a:lnSpc>
                <a:spcPts val="3300"/>
              </a:lnSpc>
              <a:spcBef>
                <a:spcPts val="0"/>
              </a:spcBef>
              <a:buFont typeface="Wingdings" panose="05000000000000000000" charset="0"/>
              <a:buNone/>
            </a:pPr>
            <a:r>
              <a:rPr lang="zh-CN" altLang="en-US" sz="2000" dirty="0" smtClean="0"/>
              <a:t>      </a:t>
            </a:r>
            <a:r>
              <a:rPr lang="zh-CN" altLang="en-US" sz="2000" dirty="0" smtClean="0">
                <a:solidFill>
                  <a:srgbClr val="FF0000"/>
                </a:solidFill>
              </a:rPr>
              <a:t>（</a:t>
            </a:r>
            <a:r>
              <a:rPr lang="en-US" altLang="zh-CN" sz="2000" dirty="0" smtClean="0">
                <a:solidFill>
                  <a:srgbClr val="FF0000"/>
                </a:solidFill>
              </a:rPr>
              <a:t>1</a:t>
            </a:r>
            <a:r>
              <a:rPr lang="zh-CN" altLang="en-US" sz="2000" dirty="0" smtClean="0">
                <a:solidFill>
                  <a:srgbClr val="FF0000"/>
                </a:solidFill>
              </a:rPr>
              <a:t>）提供检查遵循，避免</a:t>
            </a:r>
            <a:r>
              <a:rPr lang="en-US" altLang="zh-CN" sz="2000" dirty="0" smtClean="0">
                <a:solidFill>
                  <a:srgbClr val="FF0000"/>
                </a:solidFill>
              </a:rPr>
              <a:t>“</a:t>
            </a:r>
            <a:r>
              <a:rPr lang="zh-CN" altLang="en-US" sz="2000" dirty="0" smtClean="0">
                <a:solidFill>
                  <a:srgbClr val="FF0000"/>
                </a:solidFill>
              </a:rPr>
              <a:t>挂一漏万</a:t>
            </a:r>
            <a:r>
              <a:rPr lang="en-US" altLang="zh-CN" sz="2000" dirty="0" smtClean="0">
                <a:solidFill>
                  <a:srgbClr val="FF0000"/>
                </a:solidFill>
              </a:rPr>
              <a:t>”</a:t>
            </a:r>
            <a:r>
              <a:rPr lang="zh-CN" altLang="en-US" sz="2000" dirty="0" smtClean="0">
                <a:solidFill>
                  <a:srgbClr val="FF0000"/>
                </a:solidFill>
              </a:rPr>
              <a:t>。</a:t>
            </a:r>
            <a:r>
              <a:rPr lang="zh-CN" altLang="en-US" sz="2000" dirty="0" smtClean="0"/>
              <a:t>鉴于化工（危险化学品）企业涉及的工艺种类多、危险物质多，企业安全生产条件需要符合的国家、行业标准、规范非常多，如果类同其他行业编制化工企业具体执法检查内容，难以做到全面规范</a:t>
            </a:r>
            <a:r>
              <a:rPr lang="zh-CN" altLang="en-US" sz="2000" dirty="0" smtClean="0">
                <a:sym typeface="+mn-ea"/>
              </a:rPr>
              <a:t>，难免就会“挂一漏万”</a:t>
            </a:r>
            <a:r>
              <a:rPr lang="zh-CN" altLang="en-US" sz="2000" dirty="0" smtClean="0"/>
              <a:t>。基于这种考虑，在编制危险化学品执法检查清单时，调整了编制思路，把为各级监察执法人员提供检查遵循作为编制化工（危险化学品）执法检查清单的基本原则。</a:t>
            </a:r>
            <a:endParaRPr lang="zh-CN" altLang="en-US" sz="2000" dirty="0" smtClean="0"/>
          </a:p>
          <a:p>
            <a:pPr marL="0" lvl="0" indent="0" latinLnBrk="0">
              <a:lnSpc>
                <a:spcPts val="3800"/>
              </a:lnSpc>
              <a:spcBef>
                <a:spcPts val="0"/>
              </a:spcBef>
              <a:buFont typeface="Wingdings" panose="05000000000000000000" charset="0"/>
              <a:buNone/>
            </a:pPr>
            <a:endParaRPr lang="zh-CN" altLang="en-US" sz="20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54000" y="1912938"/>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3000"/>
              </a:lnSpc>
              <a:spcBef>
                <a:spcPts val="0"/>
              </a:spcBef>
              <a:buFont typeface="Wingdings" panose="05000000000000000000" charset="0"/>
              <a:buNone/>
            </a:pPr>
            <a:r>
              <a:rPr lang="en-US" altLang="zh-CN" sz="2000" dirty="0" smtClean="0"/>
              <a:t>      </a:t>
            </a:r>
            <a:r>
              <a:rPr lang="en-US" altLang="zh-CN" sz="2000" dirty="0" smtClean="0">
                <a:solidFill>
                  <a:srgbClr val="002060"/>
                </a:solidFill>
              </a:rPr>
              <a:t> 1</a:t>
            </a:r>
            <a:r>
              <a:rPr lang="zh-CN" altLang="en-US" sz="2000" dirty="0" smtClean="0">
                <a:solidFill>
                  <a:srgbClr val="002060"/>
                </a:solidFill>
              </a:rPr>
              <a:t>、编制原则</a:t>
            </a:r>
            <a:endParaRPr lang="zh-CN" altLang="en-US" sz="2000" dirty="0" smtClean="0">
              <a:solidFill>
                <a:srgbClr val="002060"/>
              </a:solidFill>
            </a:endParaRPr>
          </a:p>
          <a:p>
            <a:pPr marL="0" lvl="0" indent="0" latinLnBrk="0">
              <a:lnSpc>
                <a:spcPts val="3000"/>
              </a:lnSpc>
              <a:spcBef>
                <a:spcPts val="0"/>
              </a:spcBef>
              <a:buFont typeface="Wingdings" panose="05000000000000000000" charset="0"/>
              <a:buNone/>
            </a:pPr>
            <a:r>
              <a:rPr lang="zh-CN" altLang="en-US" sz="2000" dirty="0" smtClean="0"/>
              <a:t>       </a:t>
            </a:r>
            <a:r>
              <a:rPr lang="zh-CN" altLang="en-US" sz="1800" dirty="0" smtClean="0">
                <a:solidFill>
                  <a:srgbClr val="FF0000"/>
                </a:solidFill>
              </a:rPr>
              <a:t>（</a:t>
            </a:r>
            <a:r>
              <a:rPr lang="en-US" altLang="zh-CN" sz="1800" dirty="0" smtClean="0">
                <a:solidFill>
                  <a:srgbClr val="FF0000"/>
                </a:solidFill>
              </a:rPr>
              <a:t>2</a:t>
            </a:r>
            <a:r>
              <a:rPr lang="zh-CN" altLang="en-US" sz="1800" dirty="0" smtClean="0">
                <a:solidFill>
                  <a:srgbClr val="FF0000"/>
                </a:solidFill>
              </a:rPr>
              <a:t>）覆盖所有规定，分类编录。</a:t>
            </a:r>
            <a:r>
              <a:rPr lang="zh-CN" altLang="en-US" sz="1800" dirty="0" smtClean="0"/>
              <a:t>编制过程中，将《安全生产法》《河北省安全生产条例》《安全生产许可证条例》《安全生产违法行为行政处罚办法》《建设项目安全设施“三同时”监督管理办法》等5部综合性法律法规及《危险化学品安全管理条例》等11部行业法规、规章对危险化学品企业的所有具体要求，所有规定内容，进行了分类整理，分为25个方面，221条（鉴于篇幅所限，未收录不涉及行政处罚的174条）内容整理编录入《检查表》。</a:t>
            </a:r>
            <a:endParaRPr lang="zh-CN" altLang="en-US" sz="2000"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54000" y="1912938"/>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3000"/>
              </a:lnSpc>
              <a:spcBef>
                <a:spcPts val="0"/>
              </a:spcBef>
              <a:buFont typeface="Wingdings" panose="05000000000000000000" charset="0"/>
              <a:buNone/>
            </a:pPr>
            <a:r>
              <a:rPr lang="en-US" altLang="zh-CN" sz="2000" dirty="0" smtClean="0"/>
              <a:t>      </a:t>
            </a:r>
            <a:r>
              <a:rPr lang="en-US" altLang="zh-CN" sz="2000" dirty="0" smtClean="0">
                <a:solidFill>
                  <a:srgbClr val="FF0000"/>
                </a:solidFill>
              </a:rPr>
              <a:t> </a:t>
            </a:r>
            <a:r>
              <a:rPr lang="en-US" altLang="zh-CN" sz="2000" dirty="0" smtClean="0">
                <a:solidFill>
                  <a:srgbClr val="002060"/>
                </a:solidFill>
              </a:rPr>
              <a:t>1</a:t>
            </a:r>
            <a:r>
              <a:rPr lang="zh-CN" altLang="en-US" sz="2000" dirty="0" smtClean="0">
                <a:solidFill>
                  <a:srgbClr val="002060"/>
                </a:solidFill>
              </a:rPr>
              <a:t>、编制原则</a:t>
            </a:r>
            <a:endParaRPr lang="zh-CN" altLang="en-US" sz="2000" dirty="0" smtClean="0">
              <a:solidFill>
                <a:srgbClr val="002060"/>
              </a:solidFill>
            </a:endParaRPr>
          </a:p>
          <a:p>
            <a:pPr marL="0" lvl="0" indent="0" latinLnBrk="0">
              <a:lnSpc>
                <a:spcPts val="3000"/>
              </a:lnSpc>
              <a:spcBef>
                <a:spcPts val="0"/>
              </a:spcBef>
              <a:buFont typeface="Wingdings" panose="05000000000000000000" charset="0"/>
              <a:buNone/>
            </a:pPr>
            <a:r>
              <a:rPr lang="zh-CN" altLang="en-US" sz="2000" dirty="0" smtClean="0"/>
              <a:t>       </a:t>
            </a:r>
            <a:r>
              <a:rPr lang="zh-CN" altLang="en-US" sz="1800" dirty="0" smtClean="0"/>
              <a:t> </a:t>
            </a:r>
            <a:r>
              <a:rPr lang="zh-CN" altLang="en-US" sz="1800" dirty="0" smtClean="0">
                <a:solidFill>
                  <a:srgbClr val="FF0000"/>
                </a:solidFill>
              </a:rPr>
              <a:t>（</a:t>
            </a:r>
            <a:r>
              <a:rPr lang="en-US" altLang="zh-CN" sz="1800" dirty="0" smtClean="0">
                <a:solidFill>
                  <a:srgbClr val="FF0000"/>
                </a:solidFill>
              </a:rPr>
              <a:t>3</a:t>
            </a:r>
            <a:r>
              <a:rPr lang="zh-CN" altLang="en-US" sz="1800" dirty="0" smtClean="0">
                <a:solidFill>
                  <a:srgbClr val="FF0000"/>
                </a:solidFill>
              </a:rPr>
              <a:t>）原文整理编录，便于对照掌握。</a:t>
            </a:r>
            <a:endParaRPr lang="zh-CN" altLang="en-US" sz="1800" dirty="0" smtClean="0">
              <a:solidFill>
                <a:srgbClr val="FF0000"/>
              </a:solidFill>
            </a:endParaRPr>
          </a:p>
          <a:p>
            <a:pPr marL="0" lvl="0" indent="0" latinLnBrk="0">
              <a:lnSpc>
                <a:spcPts val="3000"/>
              </a:lnSpc>
              <a:spcBef>
                <a:spcPts val="0"/>
              </a:spcBef>
              <a:buFont typeface="Wingdings" panose="05000000000000000000" charset="0"/>
              <a:buNone/>
            </a:pPr>
            <a:r>
              <a:rPr lang="zh-CN" altLang="en-US" sz="1800" dirty="0" smtClean="0">
                <a:solidFill>
                  <a:srgbClr val="FF0000"/>
                </a:solidFill>
              </a:rPr>
              <a:t>        </a:t>
            </a:r>
            <a:r>
              <a:rPr lang="zh-CN" altLang="en-US" sz="1800" dirty="0" smtClean="0">
                <a:solidFill>
                  <a:srgbClr val="002060"/>
                </a:solidFill>
              </a:rPr>
              <a:t>《</a:t>
            </a:r>
            <a:r>
              <a:rPr lang="zh-CN" altLang="en-US" sz="1800" dirty="0" smtClean="0"/>
              <a:t>检查表》的25个方面</a:t>
            </a:r>
            <a:r>
              <a:rPr lang="zh-CN" altLang="en-US" sz="1800" dirty="0" smtClean="0">
                <a:solidFill>
                  <a:srgbClr val="FF0000"/>
                </a:solidFill>
                <a:sym typeface="+mn-ea"/>
              </a:rPr>
              <a:t>原文收录</a:t>
            </a:r>
            <a:r>
              <a:rPr lang="zh-CN" altLang="en-US" sz="1800" dirty="0" smtClean="0">
                <a:sym typeface="+mn-ea"/>
              </a:rPr>
              <a:t>了法律法规的具体条款内容，以</a:t>
            </a:r>
            <a:r>
              <a:rPr lang="zh-CN" altLang="en-US" sz="1800" dirty="0" smtClean="0"/>
              <a:t>便于检查人员快速</a:t>
            </a:r>
            <a:r>
              <a:rPr lang="zh-CN" altLang="en-US" sz="1800" dirty="0" smtClean="0">
                <a:solidFill>
                  <a:srgbClr val="FF0000"/>
                </a:solidFill>
              </a:rPr>
              <a:t>查阅不同层级</a:t>
            </a:r>
            <a:r>
              <a:rPr lang="zh-CN" altLang="en-US" sz="1800" dirty="0" smtClean="0"/>
              <a:t>法律法规对企业某方面安全条件的规定内容；便于检查人员认真</a:t>
            </a:r>
            <a:r>
              <a:rPr lang="zh-CN" altLang="en-US" sz="1800" dirty="0" smtClean="0">
                <a:solidFill>
                  <a:srgbClr val="FF0000"/>
                </a:solidFill>
              </a:rPr>
              <a:t>对照不同层级</a:t>
            </a:r>
            <a:r>
              <a:rPr lang="zh-CN" altLang="en-US" sz="1800" dirty="0" smtClean="0"/>
              <a:t>法律法规同一规定内容的差异表述和原句原字；便于检查人员根据具体检查内容，快速选用更贴切、更准确的法律法规原文。</a:t>
            </a:r>
            <a:endParaRPr lang="zh-CN" altLang="en-US" sz="2000" dirty="0" smtClean="0"/>
          </a:p>
          <a:p>
            <a:pPr marL="0" lvl="0" indent="0" latinLnBrk="0">
              <a:lnSpc>
                <a:spcPts val="3800"/>
              </a:lnSpc>
              <a:spcBef>
                <a:spcPts val="0"/>
              </a:spcBef>
              <a:buFont typeface="Wingdings" panose="05000000000000000000" charset="0"/>
              <a:buNone/>
            </a:pPr>
            <a:r>
              <a:rPr lang="en-US" altLang="zh-CN" sz="2000" dirty="0" smtClean="0"/>
              <a:t>      </a:t>
            </a:r>
            <a:endParaRPr lang="zh-CN" altLang="en-US" sz="2000"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en-US" altLang="zh-CN" sz="2400" dirty="0" smtClean="0"/>
              <a:t> </a:t>
            </a:r>
            <a:endParaRPr lang="en-US" altLang="zh-CN" sz="2400" dirty="0" smtClean="0"/>
          </a:p>
        </p:txBody>
      </p:sp>
      <p:sp>
        <p:nvSpPr>
          <p:cNvPr id="3" name="内容占位符 2"/>
          <p:cNvSpPr>
            <a:spLocks noGrp="1"/>
          </p:cNvSpPr>
          <p:nvPr>
            <p:ph idx="1"/>
          </p:nvPr>
        </p:nvSpPr>
        <p:spPr>
          <a:xfrm>
            <a:off x="628015" y="1913255"/>
            <a:ext cx="8263890" cy="3699510"/>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None/>
            </a:pPr>
            <a:endParaRPr lang="zh-CN" altLang="en-US" sz="2000" dirty="0" smtClean="0">
              <a:solidFill>
                <a:srgbClr val="FF0000"/>
              </a:solidFill>
            </a:endParaRPr>
          </a:p>
          <a:p>
            <a:pPr indent="0" latinLnBrk="0">
              <a:lnSpc>
                <a:spcPts val="3800"/>
              </a:lnSpc>
              <a:spcBef>
                <a:spcPts val="0"/>
              </a:spcBef>
              <a:buFont typeface="Wingdings" panose="05000000000000000000" charset="0"/>
              <a:buNone/>
            </a:pPr>
            <a:endParaRPr lang="zh-CN" altLang="en-US" dirty="0" smtClean="0">
              <a:solidFill>
                <a:srgbClr val="FF0000"/>
              </a:solidFill>
            </a:endParaRPr>
          </a:p>
          <a:p>
            <a:pPr indent="0" latinLnBrk="0">
              <a:lnSpc>
                <a:spcPts val="3800"/>
              </a:lnSpc>
              <a:spcBef>
                <a:spcPts val="0"/>
              </a:spcBef>
              <a:buFont typeface="Wingdings" panose="05000000000000000000" charset="0"/>
              <a:buNone/>
            </a:pPr>
            <a:r>
              <a:rPr lang="zh-CN" altLang="en-US" dirty="0" smtClean="0">
                <a:solidFill>
                  <a:srgbClr val="FF0000"/>
                </a:solidFill>
              </a:rPr>
              <a:t>（一）《危险化学品企业安全生产执法检查表》解读</a:t>
            </a:r>
            <a:endParaRPr lang="zh-CN" altLang="en-US" dirty="0" smtClean="0">
              <a:solidFill>
                <a:srgbClr val="FF0000"/>
              </a:solidFill>
            </a:endParaRPr>
          </a:p>
          <a:p>
            <a:pPr marL="0" lvl="0" indent="0" latinLnBrk="0">
              <a:lnSpc>
                <a:spcPts val="3800"/>
              </a:lnSpc>
              <a:spcBef>
                <a:spcPts val="0"/>
              </a:spcBef>
              <a:buFont typeface="Wingdings" panose="05000000000000000000" charset="0"/>
              <a:buNone/>
            </a:pPr>
            <a:r>
              <a:rPr lang="en-US" altLang="zh-CN" dirty="0" smtClean="0"/>
              <a:t>     2</a:t>
            </a:r>
            <a:r>
              <a:rPr lang="zh-CN" altLang="en-US" dirty="0" smtClean="0"/>
              <a:t>、《检查表》内容解读</a:t>
            </a:r>
            <a:endParaRPr lang="zh-CN" altLang="en-US" dirty="0" smtClean="0"/>
          </a:p>
          <a:p>
            <a:pPr marL="0" lvl="0" indent="0" latinLnBrk="0">
              <a:lnSpc>
                <a:spcPts val="3800"/>
              </a:lnSpc>
              <a:spcBef>
                <a:spcPts val="0"/>
              </a:spcBef>
              <a:buFont typeface="Wingdings" panose="05000000000000000000" charset="0"/>
              <a:buNone/>
            </a:pPr>
            <a:r>
              <a:rPr lang="en-US" altLang="zh-CN" sz="2000" dirty="0" smtClean="0"/>
              <a:t>      </a:t>
            </a:r>
            <a:endParaRPr lang="zh-CN" altLang="en-US" sz="2000" dirty="0" smtClean="0">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88900" y="1703388"/>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en-US" altLang="zh-CN" sz="1800" dirty="0" smtClean="0"/>
              <a:t> </a:t>
            </a:r>
            <a:r>
              <a:rPr lang="en-US" altLang="zh-CN" sz="1800" dirty="0" smtClean="0">
                <a:latin typeface="微软雅黑" panose="020B0503020204020204" charset="-122"/>
                <a:ea typeface="微软雅黑" panose="020B0503020204020204" charset="-122"/>
                <a:cs typeface="微软雅黑" panose="020B0503020204020204" charset="-122"/>
              </a:rPr>
              <a:t> 2</a:t>
            </a:r>
            <a:r>
              <a:rPr lang="zh-CN" altLang="en-US" sz="1800" dirty="0" smtClean="0">
                <a:latin typeface="微软雅黑" panose="020B0503020204020204" charset="-122"/>
                <a:ea typeface="微软雅黑" panose="020B0503020204020204" charset="-122"/>
                <a:cs typeface="微软雅黑" panose="020B0503020204020204" charset="-122"/>
              </a:rPr>
              <a:t>、《危化检查表》内容解读（共</a:t>
            </a:r>
            <a:r>
              <a:rPr lang="en-US" altLang="zh-CN" sz="1800" dirty="0" smtClean="0">
                <a:latin typeface="微软雅黑" panose="020B0503020204020204" charset="-122"/>
                <a:ea typeface="微软雅黑" panose="020B0503020204020204" charset="-122"/>
                <a:cs typeface="微软雅黑" panose="020B0503020204020204" charset="-122"/>
              </a:rPr>
              <a:t>25</a:t>
            </a:r>
            <a:r>
              <a:rPr lang="zh-CN" altLang="en-US" sz="1800" dirty="0" smtClean="0">
                <a:latin typeface="微软雅黑" panose="020B0503020204020204" charset="-122"/>
                <a:ea typeface="微软雅黑" panose="020B0503020204020204" charset="-122"/>
                <a:cs typeface="微软雅黑" panose="020B0503020204020204" charset="-122"/>
              </a:rPr>
              <a:t>个方面）</a:t>
            </a:r>
            <a:endParaRPr lang="zh-CN" altLang="en-US" sz="1800" dirty="0" smtClean="0">
              <a:latin typeface="微软雅黑" panose="020B0503020204020204" charset="-122"/>
              <a:ea typeface="微软雅黑" panose="020B0503020204020204" charset="-122"/>
              <a:cs typeface="微软雅黑" panose="020B0503020204020204" charset="-122"/>
            </a:endParaRPr>
          </a:p>
          <a:p>
            <a:pPr marL="0" lvl="0" indent="0" latinLnBrk="0">
              <a:lnSpc>
                <a:spcPts val="2500"/>
              </a:lnSpc>
              <a:spcBef>
                <a:spcPts val="0"/>
              </a:spcBef>
              <a:buFont typeface="Wingdings" panose="05000000000000000000" charset="0"/>
              <a:buNone/>
            </a:pPr>
            <a:r>
              <a:rPr lang="zh-CN" altLang="en-US" sz="1800" dirty="0" smtClean="0"/>
              <a:t>       《化工（危险化学品）企业安全生产执法检查表》共分六栏，分别是</a:t>
            </a:r>
            <a:r>
              <a:rPr lang="en-US" altLang="zh-CN" sz="1800" dirty="0" smtClean="0"/>
              <a:t>“</a:t>
            </a:r>
            <a:r>
              <a:rPr lang="zh-CN" altLang="en-US" sz="1800" dirty="0" smtClean="0"/>
              <a:t>项目、检查内容、检查方法、检查依据、违法行为（情形）、处罚依据</a:t>
            </a:r>
            <a:r>
              <a:rPr lang="en-US" altLang="zh-CN" sz="1800" dirty="0" smtClean="0"/>
              <a:t>”</a:t>
            </a:r>
            <a:r>
              <a:rPr lang="zh-CN" altLang="en-US" sz="1800" dirty="0" smtClean="0"/>
              <a:t>。</a:t>
            </a:r>
            <a:r>
              <a:rPr lang="zh-CN" altLang="en-US" sz="1800" dirty="0" smtClean="0">
                <a:sym typeface="+mn-ea"/>
              </a:rPr>
              <a:t>共有</a:t>
            </a:r>
            <a:r>
              <a:rPr lang="en-US" altLang="zh-CN" sz="1800" dirty="0" smtClean="0">
                <a:sym typeface="+mn-ea"/>
              </a:rPr>
              <a:t>25</a:t>
            </a:r>
            <a:r>
              <a:rPr lang="zh-CN" altLang="en-US" sz="1800" dirty="0" smtClean="0">
                <a:sym typeface="+mn-ea"/>
              </a:rPr>
              <a:t>个方面的检查内容。《检查表》中检查方法栏的第</a:t>
            </a:r>
            <a:r>
              <a:rPr lang="en-US" altLang="zh-CN" sz="1800" dirty="0" smtClean="0">
                <a:sym typeface="+mn-ea"/>
              </a:rPr>
              <a:t>1</a:t>
            </a:r>
            <a:r>
              <a:rPr lang="zh-CN" altLang="en-US" sz="1800" dirty="0" smtClean="0">
                <a:sym typeface="+mn-ea"/>
              </a:rPr>
              <a:t>项，给出了最基本的检查方法</a:t>
            </a:r>
            <a:r>
              <a:rPr lang="en-US" altLang="zh-CN" sz="1800" dirty="0" smtClean="0">
                <a:sym typeface="+mn-ea"/>
              </a:rPr>
              <a:t>“</a:t>
            </a:r>
            <a:r>
              <a:rPr lang="zh-CN" altLang="en-US" sz="1800" dirty="0" smtClean="0">
                <a:sym typeface="+mn-ea"/>
              </a:rPr>
              <a:t>了解情况、了解规定、了解制度、查阅资料、抽查现场、询问情况</a:t>
            </a:r>
            <a:r>
              <a:rPr lang="en-US" altLang="zh-CN" sz="1800" dirty="0" smtClean="0">
                <a:sym typeface="+mn-ea"/>
              </a:rPr>
              <a:t>”</a:t>
            </a:r>
            <a:r>
              <a:rPr lang="zh-CN" altLang="en-US" sz="1800" dirty="0" smtClean="0">
                <a:sym typeface="+mn-ea"/>
              </a:rPr>
              <a:t>。</a:t>
            </a:r>
            <a:endParaRPr lang="zh-CN" altLang="en-US" sz="1800" dirty="0" smtClean="0"/>
          </a:p>
          <a:p>
            <a:pPr marL="0" lvl="0" indent="0" latinLnBrk="0">
              <a:lnSpc>
                <a:spcPts val="2500"/>
              </a:lnSpc>
              <a:spcBef>
                <a:spcPts val="0"/>
              </a:spcBef>
              <a:buFont typeface="Wingdings" panose="05000000000000000000" charset="0"/>
              <a:buNone/>
            </a:pPr>
            <a:r>
              <a:rPr lang="zh-CN" altLang="en-US" sz="1800" dirty="0" smtClean="0"/>
              <a:t>     </a:t>
            </a:r>
            <a:r>
              <a:rPr lang="zh-CN" altLang="en-US" sz="1800" dirty="0" smtClean="0">
                <a:solidFill>
                  <a:srgbClr val="FF0000"/>
                </a:solidFill>
                <a:latin typeface="微软雅黑" panose="020B0503020204020204" charset="-122"/>
                <a:ea typeface="微软雅黑" panose="020B0503020204020204" charset="-122"/>
                <a:cs typeface="微软雅黑" panose="020B0503020204020204" charset="-122"/>
              </a:rPr>
              <a:t>（</a:t>
            </a:r>
            <a:r>
              <a:rPr lang="en-US" altLang="zh-CN" sz="1800" dirty="0" smtClean="0">
                <a:solidFill>
                  <a:srgbClr val="FF0000"/>
                </a:solidFill>
                <a:latin typeface="微软雅黑" panose="020B0503020204020204" charset="-122"/>
                <a:ea typeface="微软雅黑" panose="020B0503020204020204" charset="-122"/>
                <a:cs typeface="微软雅黑" panose="020B0503020204020204" charset="-122"/>
              </a:rPr>
              <a:t>1</a:t>
            </a:r>
            <a:r>
              <a:rPr lang="zh-CN" altLang="en-US" sz="1800" dirty="0" smtClean="0">
                <a:solidFill>
                  <a:srgbClr val="FF0000"/>
                </a:solidFill>
                <a:latin typeface="微软雅黑" panose="020B0503020204020204" charset="-122"/>
                <a:ea typeface="微软雅黑" panose="020B0503020204020204" charset="-122"/>
                <a:cs typeface="微软雅黑" panose="020B0503020204020204" charset="-122"/>
              </a:rPr>
              <a:t>）安全生产总体要求方面</a:t>
            </a:r>
            <a:endParaRPr lang="zh-CN" altLang="en-US" sz="18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1800" dirty="0" smtClean="0">
                <a:latin typeface="微软雅黑" panose="020B0503020204020204" charset="-122"/>
                <a:ea typeface="微软雅黑" panose="020B0503020204020204" charset="-122"/>
              </a:rPr>
              <a:t>        </a:t>
            </a:r>
            <a:r>
              <a:rPr lang="en-US" altLang="zh-CN" sz="1800" dirty="0" smtClean="0">
                <a:solidFill>
                  <a:srgbClr val="FF0000"/>
                </a:solidFill>
                <a:latin typeface="微软雅黑" panose="020B0503020204020204" charset="-122"/>
                <a:ea typeface="微软雅黑" panose="020B0503020204020204" charset="-122"/>
              </a:rPr>
              <a:t>   ①</a:t>
            </a:r>
            <a:r>
              <a:rPr lang="en-US" altLang="zh-CN" sz="1800" dirty="0" smtClean="0">
                <a:solidFill>
                  <a:srgbClr val="FF0000"/>
                </a:solidFill>
                <a:latin typeface="黑体" panose="02010609060101010101" charset="-122"/>
                <a:ea typeface="黑体" panose="02010609060101010101" charset="-122"/>
              </a:rPr>
              <a:t>主要检查内容：</a:t>
            </a:r>
            <a:r>
              <a:rPr lang="en-US" altLang="zh-CN" sz="1800" dirty="0" smtClean="0"/>
              <a:t>共10项。编录了《安全生产法》3条、《河北省安全生产条例》2条、《安全生产违法行为行政处罚办法》4条、《危险化学品生产企业安全生产许可证实施办法》1条相关条款的规定内容。</a:t>
            </a:r>
            <a:endParaRPr lang="en-US" altLang="zh-CN" sz="1800" dirty="0" smtClean="0"/>
          </a:p>
          <a:p>
            <a:pPr marL="0" lvl="0" indent="0" latinLnBrk="0">
              <a:lnSpc>
                <a:spcPts val="2500"/>
              </a:lnSpc>
              <a:spcBef>
                <a:spcPts val="0"/>
              </a:spcBef>
              <a:buFont typeface="Wingdings" panose="05000000000000000000" charset="0"/>
              <a:buNone/>
            </a:pPr>
            <a:r>
              <a:rPr lang="en-US" altLang="zh-CN" sz="1800" dirty="0" smtClean="0">
                <a:latin typeface="楷体_GB2312" panose="02010609030101010101" charset="-122"/>
                <a:ea typeface="楷体_GB2312" panose="02010609030101010101" charset="-122"/>
              </a:rPr>
              <a:t>  </a:t>
            </a:r>
            <a:r>
              <a:rPr lang="en-US" altLang="zh-CN" sz="1800" dirty="0" smtClean="0">
                <a:solidFill>
                  <a:srgbClr val="FF0000"/>
                </a:solidFill>
                <a:latin typeface="楷体_GB2312" panose="02010609030101010101" charset="-122"/>
                <a:ea typeface="楷体_GB2312" panose="02010609030101010101" charset="-122"/>
              </a:rPr>
              <a:t>    </a:t>
            </a:r>
            <a:r>
              <a:rPr lang="en-US" altLang="zh-CN" sz="1800" dirty="0" smtClean="0">
                <a:solidFill>
                  <a:srgbClr val="FF0000"/>
                </a:solidFill>
                <a:latin typeface="微软雅黑" panose="020B0503020204020204" charset="-122"/>
                <a:ea typeface="微软雅黑" panose="020B0503020204020204" charset="-122"/>
              </a:rPr>
              <a:t>②</a:t>
            </a:r>
            <a:r>
              <a:rPr lang="en-US" altLang="zh-CN" sz="1800" dirty="0" smtClean="0">
                <a:solidFill>
                  <a:srgbClr val="FF0000"/>
                </a:solidFill>
                <a:latin typeface="黑体" panose="02010609060101010101" charset="-122"/>
                <a:ea typeface="黑体" panose="02010609060101010101" charset="-122"/>
              </a:rPr>
              <a:t>重点注意条款：</a:t>
            </a:r>
            <a:r>
              <a:rPr lang="en-US" altLang="zh-CN" sz="1800" dirty="0" smtClean="0"/>
              <a:t>第一(4）项</a:t>
            </a:r>
            <a:r>
              <a:rPr lang="zh-CN" altLang="en-US" sz="1800" dirty="0" smtClean="0"/>
              <a:t>。</a:t>
            </a:r>
            <a:r>
              <a:rPr lang="en-US" altLang="zh-CN" sz="1800" dirty="0" smtClean="0"/>
              <a:t>依据《河北省安全生产条例》第十条第二款相关规定，化工（危险化学品）生产经营单位</a:t>
            </a:r>
            <a:r>
              <a:rPr lang="zh-CN" altLang="en-US" sz="1800" dirty="0" smtClean="0"/>
              <a:t>应当</a:t>
            </a:r>
            <a:r>
              <a:rPr lang="en-US" altLang="zh-CN" sz="1800" dirty="0" smtClean="0"/>
              <a:t>严格</a:t>
            </a:r>
            <a:r>
              <a:rPr lang="zh-CN" altLang="en-US" sz="1800" dirty="0" smtClean="0"/>
              <a:t>遵守国家、行业或地方</a:t>
            </a:r>
            <a:r>
              <a:rPr lang="en-US" altLang="zh-CN" sz="1800" dirty="0" smtClean="0"/>
              <a:t>标准以及本单位安全生产规章制度和安全操作规程。</a:t>
            </a:r>
            <a:r>
              <a:rPr lang="zh-CN" altLang="en-US" sz="1800" dirty="0" smtClean="0"/>
              <a:t>违反本条规定的，依据《条例》第七十九条予以处罚。</a:t>
            </a:r>
            <a:endParaRPr lang="en-US" altLang="zh-CN" sz="1800" dirty="0" smtClean="0"/>
          </a:p>
          <a:p>
            <a:pPr marL="0" lvl="0" indent="0" latinLnBrk="0">
              <a:lnSpc>
                <a:spcPts val="2500"/>
              </a:lnSpc>
              <a:spcBef>
                <a:spcPts val="0"/>
              </a:spcBef>
              <a:buFont typeface="Wingdings" panose="05000000000000000000" charset="0"/>
              <a:buNone/>
            </a:pPr>
            <a:r>
              <a:rPr lang="en-US" altLang="zh-CN" sz="1800" dirty="0" smtClean="0"/>
              <a:t> </a:t>
            </a:r>
            <a:endParaRPr lang="zh-CN" altLang="en-US" sz="2000"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187325" y="1857058"/>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zh-CN" altLang="en-US" sz="1800" dirty="0" smtClean="0"/>
              <a:t>      </a:t>
            </a:r>
            <a:r>
              <a:rPr lang="zh-CN" altLang="en-US" sz="1800" dirty="0" smtClean="0">
                <a:solidFill>
                  <a:srgbClr val="FF0000"/>
                </a:solidFill>
                <a:latin typeface="微软雅黑" panose="020B0503020204020204" charset="-122"/>
                <a:ea typeface="微软雅黑" panose="020B0503020204020204" charset="-122"/>
                <a:cs typeface="微软雅黑" panose="020B0503020204020204" charset="-122"/>
              </a:rPr>
              <a:t>（</a:t>
            </a:r>
            <a:r>
              <a:rPr lang="en-US" altLang="zh-CN" sz="1800" dirty="0" smtClean="0">
                <a:solidFill>
                  <a:srgbClr val="FF0000"/>
                </a:solidFill>
                <a:latin typeface="微软雅黑" panose="020B0503020204020204" charset="-122"/>
                <a:ea typeface="微软雅黑" panose="020B0503020204020204" charset="-122"/>
                <a:cs typeface="微软雅黑" panose="020B0503020204020204" charset="-122"/>
              </a:rPr>
              <a:t>1</a:t>
            </a:r>
            <a:r>
              <a:rPr lang="zh-CN" altLang="en-US" sz="1800" dirty="0" smtClean="0">
                <a:solidFill>
                  <a:srgbClr val="FF0000"/>
                </a:solidFill>
                <a:latin typeface="微软雅黑" panose="020B0503020204020204" charset="-122"/>
                <a:ea typeface="微软雅黑" panose="020B0503020204020204" charset="-122"/>
                <a:cs typeface="微软雅黑" panose="020B0503020204020204" charset="-122"/>
              </a:rPr>
              <a:t>）安全生产总体要求方面</a:t>
            </a:r>
            <a:endParaRPr lang="zh-CN" altLang="en-US" sz="1800" dirty="0" smtClean="0">
              <a:solidFill>
                <a:srgbClr val="FF0000"/>
              </a:solidFill>
            </a:endParaRPr>
          </a:p>
          <a:p>
            <a:pPr marL="0" lvl="0" indent="0" latinLnBrk="0">
              <a:lnSpc>
                <a:spcPts val="2860"/>
              </a:lnSpc>
              <a:spcBef>
                <a:spcPts val="0"/>
              </a:spcBef>
              <a:buFont typeface="Wingdings" panose="05000000000000000000" charset="0"/>
              <a:buNone/>
            </a:pPr>
            <a:r>
              <a:rPr lang="en-US" altLang="zh-CN" sz="1800" dirty="0" smtClean="0">
                <a:latin typeface="微软雅黑" panose="020B0503020204020204" charset="-122"/>
                <a:ea typeface="微软雅黑" panose="020B0503020204020204" charset="-122"/>
              </a:rPr>
              <a:t>  </a:t>
            </a:r>
            <a:r>
              <a:rPr lang="en-US" altLang="zh-CN" sz="1800" dirty="0" smtClean="0">
                <a:solidFill>
                  <a:srgbClr val="FF0000"/>
                </a:solidFill>
                <a:latin typeface="微软雅黑" panose="020B0503020204020204" charset="-122"/>
                <a:ea typeface="微软雅黑" panose="020B0503020204020204" charset="-122"/>
              </a:rPr>
              <a:t> </a:t>
            </a:r>
            <a:r>
              <a:rPr lang="en-US" altLang="zh-CN" sz="1800" dirty="0" smtClean="0"/>
              <a:t>      </a:t>
            </a:r>
            <a:r>
              <a:rPr lang="en-US" altLang="zh-CN" sz="1800" dirty="0" smtClean="0">
                <a:solidFill>
                  <a:srgbClr val="FF0000"/>
                </a:solidFill>
                <a:latin typeface="微软雅黑" panose="020B0503020204020204" charset="-122"/>
                <a:ea typeface="微软雅黑" panose="020B0503020204020204" charset="-122"/>
                <a:sym typeface="+mn-ea"/>
              </a:rPr>
              <a:t>③</a:t>
            </a:r>
            <a:r>
              <a:rPr lang="zh-CN" altLang="en-US" sz="1800" dirty="0" smtClean="0">
                <a:solidFill>
                  <a:srgbClr val="FF0000"/>
                </a:solidFill>
                <a:latin typeface="黑体" panose="02010609060101010101" charset="-122"/>
                <a:ea typeface="黑体" panose="02010609060101010101" charset="-122"/>
                <a:sym typeface="+mn-ea"/>
              </a:rPr>
              <a:t>检查方式：</a:t>
            </a:r>
            <a:r>
              <a:rPr lang="zh-CN" altLang="en-US" sz="1800" dirty="0" smtClean="0">
                <a:solidFill>
                  <a:srgbClr val="002060"/>
                </a:solidFill>
                <a:latin typeface="+mn-ea"/>
                <a:sym typeface="+mn-ea"/>
              </a:rPr>
              <a:t>执法检查发现的每一项安全隐患、每一条违规行为，暴露的都是标准规范或者企业自身安全生产规章制度、安全操作规程的未严格落实，在发现的问题基础上，通过询问，或者要求企业提交反思意见</a:t>
            </a:r>
            <a:r>
              <a:rPr lang="zh-CN" altLang="en-US" sz="1800" dirty="0" smtClean="0">
                <a:solidFill>
                  <a:srgbClr val="002060"/>
                </a:solidFill>
                <a:latin typeface="楷体_GB2312" panose="02010609030101010101" charset="-122"/>
                <a:ea typeface="楷体_GB2312" panose="02010609030101010101" charset="-122"/>
                <a:sym typeface="+mn-ea"/>
              </a:rPr>
              <a:t>（企业盖章、主要负责人签字）</a:t>
            </a:r>
            <a:r>
              <a:rPr lang="zh-CN" altLang="en-US" sz="1800" dirty="0" smtClean="0">
                <a:solidFill>
                  <a:srgbClr val="002060"/>
                </a:solidFill>
                <a:latin typeface="+mn-ea"/>
                <a:sym typeface="+mn-ea"/>
              </a:rPr>
              <a:t>，作为企业未严格遵守本单位安全生产规章制度的执法依据。</a:t>
            </a:r>
            <a:endParaRPr lang="en-US" altLang="zh-CN" sz="1800" dirty="0" smtClean="0">
              <a:solidFill>
                <a:srgbClr val="002060"/>
              </a:solidFill>
              <a:latin typeface="+mn-ea"/>
            </a:endParaRPr>
          </a:p>
          <a:p>
            <a:pPr marL="0" lvl="0" indent="0" latinLnBrk="0">
              <a:lnSpc>
                <a:spcPts val="2860"/>
              </a:lnSpc>
              <a:spcBef>
                <a:spcPts val="0"/>
              </a:spcBef>
              <a:buFont typeface="Wingdings" panose="05000000000000000000" charset="0"/>
              <a:buNone/>
            </a:pPr>
            <a:endParaRPr lang="zh-CN" altLang="en-US" sz="2000"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176530" y="1867853"/>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en-US" altLang="zh-CN" sz="18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（2）主要负责人安全生产职责方面</a:t>
            </a:r>
            <a:endPar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endParaRPr>
          </a:p>
          <a:p>
            <a:pPr marL="0" lvl="0" indent="0" latinLnBrk="0">
              <a:lnSpc>
                <a:spcPts val="3000"/>
              </a:lnSpc>
              <a:spcBef>
                <a:spcPts val="0"/>
              </a:spcBef>
              <a:buFont typeface="Wingdings" panose="05000000000000000000" charset="0"/>
              <a:buNone/>
            </a:pPr>
            <a:r>
              <a:rPr lang="en-US" altLang="zh-CN" sz="1800" dirty="0" smtClean="0">
                <a:solidFill>
                  <a:srgbClr val="FF0000"/>
                </a:solidFill>
                <a:latin typeface="黑体" panose="02010609060101010101" charset="-122"/>
                <a:ea typeface="黑体" panose="02010609060101010101" charset="-122"/>
              </a:rPr>
              <a:t>       ①主要检查内容：</a:t>
            </a:r>
            <a:r>
              <a:rPr lang="en-US" altLang="zh-CN" sz="1800" dirty="0" smtClean="0"/>
              <a:t>共12项。编录了《安全生产法》《河北省安全生产条例》规定的主要负责人七项安全生产职责，以及《河北省安全生产条例》补充规定的5项其他应当履行的职责和事项。</a:t>
            </a:r>
            <a:endParaRPr lang="en-US" altLang="zh-CN" sz="1800" dirty="0" smtClean="0"/>
          </a:p>
          <a:p>
            <a:pPr marL="0" lvl="0" indent="0" latinLnBrk="0">
              <a:lnSpc>
                <a:spcPts val="3000"/>
              </a:lnSpc>
              <a:spcBef>
                <a:spcPts val="0"/>
              </a:spcBef>
              <a:buFont typeface="Wingdings" panose="05000000000000000000" charset="0"/>
              <a:buNone/>
            </a:pPr>
            <a:r>
              <a:rPr lang="en-US" altLang="zh-CN" sz="1800" dirty="0" smtClean="0">
                <a:solidFill>
                  <a:srgbClr val="FF0000"/>
                </a:solidFill>
                <a:latin typeface="黑体" panose="02010609060101010101" charset="-122"/>
                <a:ea typeface="黑体" panose="02010609060101010101" charset="-122"/>
              </a:rPr>
              <a:t>       ②重点注意条款：</a:t>
            </a:r>
            <a:r>
              <a:rPr lang="en-US" altLang="zh-CN" sz="1800" dirty="0" smtClean="0"/>
              <a:t>《安全生产法》《河北省安全生产条例》规定的主要负责人七项安全生产职责</a:t>
            </a:r>
            <a:r>
              <a:rPr lang="zh-CN" altLang="en-US" sz="1800" dirty="0" smtClean="0"/>
              <a:t>排列</a:t>
            </a:r>
            <a:r>
              <a:rPr lang="en-US" altLang="zh-CN" sz="1800" dirty="0" smtClean="0"/>
              <a:t>次序不同。</a:t>
            </a:r>
            <a:endParaRPr lang="en-US" altLang="zh-CN" sz="1800" dirty="0" smtClean="0"/>
          </a:p>
          <a:p>
            <a:pPr marL="0" lvl="0" indent="0" latinLnBrk="0">
              <a:lnSpc>
                <a:spcPts val="3000"/>
              </a:lnSpc>
              <a:spcBef>
                <a:spcPts val="0"/>
              </a:spcBef>
              <a:buFont typeface="Wingdings" panose="05000000000000000000" charset="0"/>
              <a:buNone/>
            </a:pPr>
            <a:r>
              <a:rPr lang="en-US" altLang="zh-CN" sz="1800" dirty="0" smtClean="0"/>
              <a:t>       依据《河北省安全生产条例》第十三条补充规定的主要负责人应当履行的</a:t>
            </a:r>
            <a:r>
              <a:rPr lang="en-US" altLang="zh-CN" sz="1800" dirty="0" smtClean="0">
                <a:sym typeface="+mn-ea"/>
              </a:rPr>
              <a:t>其他5项</a:t>
            </a:r>
            <a:r>
              <a:rPr lang="en-US" altLang="zh-CN" sz="1800" dirty="0" smtClean="0"/>
              <a:t>安全生产职责和事项</a:t>
            </a:r>
            <a:r>
              <a:rPr lang="zh-CN" altLang="en-US" sz="1800" dirty="0" smtClean="0"/>
              <a:t>同样适用于</a:t>
            </a:r>
            <a:r>
              <a:rPr lang="zh-CN" altLang="en-US" sz="1800" dirty="0" smtClean="0">
                <a:latin typeface="+mn-ea"/>
                <a:sym typeface="+mn-ea"/>
              </a:rPr>
              <a:t>生产经营单位下属部门、单位的主要负责人。</a:t>
            </a:r>
            <a:r>
              <a:rPr lang="zh-CN" altLang="en-US" sz="1800" dirty="0" smtClean="0">
                <a:latin typeface="楷体_GB2312" panose="02010609030101010101" charset="-122"/>
                <a:ea typeface="楷体_GB2312" panose="02010609030101010101" charset="-122"/>
                <a:sym typeface="+mn-ea"/>
              </a:rPr>
              <a:t>（非法人单位，独立管理的下属部门、单位）</a:t>
            </a:r>
            <a:r>
              <a:rPr lang="en-US" altLang="zh-CN" sz="1800" dirty="0" smtClean="0"/>
              <a:t>。</a:t>
            </a:r>
            <a:endParaRPr lang="en-US" altLang="zh-CN" sz="1800" dirty="0" smtClean="0"/>
          </a:p>
          <a:p>
            <a:pPr marL="0" lvl="0" indent="0" latinLnBrk="0">
              <a:lnSpc>
                <a:spcPts val="3000"/>
              </a:lnSpc>
              <a:spcBef>
                <a:spcPts val="0"/>
              </a:spcBef>
              <a:buFont typeface="Wingdings" panose="05000000000000000000" charset="0"/>
              <a:buNone/>
            </a:pPr>
            <a:r>
              <a:rPr lang="en-US" altLang="zh-CN" sz="1800" dirty="0" smtClean="0">
                <a:solidFill>
                  <a:srgbClr val="FF0000"/>
                </a:solidFill>
                <a:latin typeface="微软雅黑" panose="020B0503020204020204" charset="-122"/>
                <a:ea typeface="微软雅黑" panose="020B0503020204020204" charset="-122"/>
                <a:sym typeface="+mn-ea"/>
              </a:rPr>
              <a:t>       </a:t>
            </a:r>
            <a:endParaRPr lang="zh-CN" altLang="en-US" sz="2000"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176530" y="1867853"/>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（2）主要负责人安全生产职责方面</a:t>
            </a:r>
            <a:endPar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endParaRPr>
          </a:p>
          <a:p>
            <a:pPr marL="0" lvl="0" indent="0" latinLnBrk="0">
              <a:lnSpc>
                <a:spcPts val="3200"/>
              </a:lnSpc>
              <a:spcBef>
                <a:spcPts val="0"/>
              </a:spcBef>
              <a:buFont typeface="Wingdings" panose="05000000000000000000" charset="0"/>
              <a:buNone/>
            </a:pPr>
            <a:r>
              <a:rPr lang="en-US" altLang="zh-CN" sz="1800" dirty="0" smtClean="0">
                <a:solidFill>
                  <a:srgbClr val="FF0000"/>
                </a:solidFill>
                <a:latin typeface="黑体" panose="02010609060101010101" charset="-122"/>
                <a:ea typeface="黑体" panose="02010609060101010101" charset="-122"/>
              </a:rPr>
              <a:t>     </a:t>
            </a:r>
            <a:r>
              <a:rPr lang="en-US" altLang="zh-CN" sz="1800" dirty="0" smtClean="0">
                <a:solidFill>
                  <a:srgbClr val="FF0000"/>
                </a:solidFill>
                <a:latin typeface="微软雅黑" panose="020B0503020204020204" charset="-122"/>
                <a:ea typeface="微软雅黑" panose="020B0503020204020204" charset="-122"/>
                <a:sym typeface="+mn-ea"/>
              </a:rPr>
              <a:t>       </a:t>
            </a:r>
            <a:r>
              <a:rPr lang="en-US" altLang="zh-CN" sz="1800" dirty="0" smtClean="0">
                <a:solidFill>
                  <a:srgbClr val="FF0000"/>
                </a:solidFill>
                <a:latin typeface="黑体" panose="02010609060101010101" charset="-122"/>
                <a:ea typeface="黑体" panose="02010609060101010101" charset="-122"/>
                <a:sym typeface="+mn-ea"/>
              </a:rPr>
              <a:t>③</a:t>
            </a:r>
            <a:r>
              <a:rPr lang="zh-CN" altLang="en-US" sz="1800" dirty="0" smtClean="0">
                <a:solidFill>
                  <a:srgbClr val="FF0000"/>
                </a:solidFill>
                <a:latin typeface="黑体" panose="02010609060101010101" charset="-122"/>
                <a:ea typeface="黑体" panose="02010609060101010101" charset="-122"/>
                <a:sym typeface="+mn-ea"/>
              </a:rPr>
              <a:t>检查方式：</a:t>
            </a:r>
            <a:r>
              <a:rPr lang="zh-CN" altLang="en-US" sz="1800" dirty="0" smtClean="0">
                <a:solidFill>
                  <a:srgbClr val="002060"/>
                </a:solidFill>
                <a:latin typeface="+mn-ea"/>
                <a:sym typeface="+mn-ea"/>
              </a:rPr>
              <a:t>通过检查发现的安全生产问题、隐患，倒推企业主要负责人履职尽责情况，倒推企业安全生产责任制是否健全，新增设施（变更改造项目）等是否制定了相应的规章制度和操作规程，是否按计划开展安全教育培训，是否保证了提升安全条件、消除隐患的安全投入，是否按登记台账、整改方案规定的时限及时消除事故隐患，是否实施应急预案规定的应急组织、应急器材、应急演练等，并对照会议纪要、参加人员笔记等核实检查主要负责人职责的具体落实情况。</a:t>
            </a:r>
            <a:endParaRPr lang="zh-CN" altLang="en-US" sz="1800" dirty="0" smtClean="0">
              <a:solidFill>
                <a:srgbClr val="002060"/>
              </a:solidFill>
              <a:latin typeface="+mn-ea"/>
              <a:sym typeface="+mn-ea"/>
            </a:endParaRPr>
          </a:p>
          <a:p>
            <a:pPr marL="0" lvl="0" indent="0" latinLnBrk="0">
              <a:lnSpc>
                <a:spcPts val="3200"/>
              </a:lnSpc>
              <a:spcBef>
                <a:spcPts val="0"/>
              </a:spcBef>
              <a:buFont typeface="Wingdings" panose="05000000000000000000" charset="0"/>
              <a:buNone/>
            </a:pPr>
            <a:endParaRPr lang="zh-CN" altLang="en-US" sz="2000"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705928"/>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en-US" altLang="zh-CN" sz="18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（3）安全管理机构设置、安全管理人员配备及主要职责；主要负责人、安全管理人员、特种作业人员相关资格及注册安全工程师配备要求方面</a:t>
            </a:r>
            <a:endParaRPr lang="en-US" altLang="zh-CN" sz="2000" dirty="0" smtClean="0"/>
          </a:p>
          <a:p>
            <a:pPr marL="0" lvl="0" indent="0" latinLnBrk="0">
              <a:lnSpc>
                <a:spcPts val="3000"/>
              </a:lnSpc>
              <a:spcBef>
                <a:spcPts val="0"/>
              </a:spcBef>
              <a:buFont typeface="Wingdings" panose="05000000000000000000" charset="0"/>
              <a:buNone/>
            </a:pPr>
            <a:r>
              <a:rPr lang="en-US" altLang="zh-CN" sz="2000" dirty="0" smtClean="0"/>
              <a:t>    </a:t>
            </a:r>
            <a:r>
              <a:rPr lang="en-US" altLang="zh-CN" sz="1800" dirty="0" smtClean="0">
                <a:latin typeface="黑体" panose="02010609060101010101" charset="-122"/>
                <a:ea typeface="黑体" panose="02010609060101010101" charset="-122"/>
                <a:cs typeface="黑体" panose="02010609060101010101" charset="-122"/>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rPr>
              <a:t>①主要检查内容：</a:t>
            </a:r>
            <a:r>
              <a:rPr lang="en-US" altLang="zh-CN" sz="1800" dirty="0" smtClean="0"/>
              <a:t>共8项。编录了《安全生产法》5条，《河北省安全生产条例》1条，《危险化学品经营许可证管理办法》2条相关条款的规定内容。</a:t>
            </a:r>
            <a:r>
              <a:rPr lang="en-US" altLang="zh-CN" sz="1800" dirty="0" smtClean="0">
                <a:sym typeface="+mn-ea"/>
              </a:rPr>
              <a:t>未编录</a:t>
            </a:r>
            <a:r>
              <a:rPr lang="en-US" altLang="zh-CN" sz="1800" dirty="0" smtClean="0"/>
              <a:t>《危险化学品生产企业安全生产许可证实施办法》等</a:t>
            </a:r>
            <a:r>
              <a:rPr lang="zh-CN" altLang="zh-CN" sz="1800" dirty="0" smtClean="0"/>
              <a:t>无对应行政处罚</a:t>
            </a:r>
            <a:r>
              <a:rPr lang="en-US" altLang="zh-CN" sz="1800" dirty="0" smtClean="0"/>
              <a:t>法律责任条款的</a:t>
            </a:r>
            <a:r>
              <a:rPr lang="zh-CN" altLang="en-US" sz="1800" dirty="0" smtClean="0"/>
              <a:t>相应</a:t>
            </a:r>
            <a:r>
              <a:rPr lang="en-US" altLang="zh-CN" sz="1800" dirty="0" smtClean="0"/>
              <a:t>内容。</a:t>
            </a:r>
            <a:endParaRPr lang="en-US" altLang="zh-CN" sz="1800" dirty="0" smtClean="0"/>
          </a:p>
          <a:p>
            <a:pPr marL="0" lvl="0" indent="0" latinLnBrk="0">
              <a:lnSpc>
                <a:spcPts val="3000"/>
              </a:lnSpc>
              <a:spcBef>
                <a:spcPts val="0"/>
              </a:spcBef>
              <a:buFont typeface="Wingdings" panose="05000000000000000000" charset="0"/>
              <a:buNone/>
            </a:pPr>
            <a:r>
              <a:rPr lang="en-US" altLang="zh-CN" sz="1800" dirty="0" smtClean="0"/>
              <a:t>     </a:t>
            </a:r>
            <a:r>
              <a:rPr lang="en-US" altLang="zh-CN" sz="1800" dirty="0" smtClean="0">
                <a:solidFill>
                  <a:srgbClr val="FF0000"/>
                </a:solidFill>
              </a:rPr>
              <a:t> </a:t>
            </a:r>
            <a:r>
              <a:rPr lang="en-US" altLang="zh-CN" sz="1800" dirty="0" smtClean="0">
                <a:solidFill>
                  <a:srgbClr val="FF0000"/>
                </a:solidFill>
                <a:latin typeface="黑体" panose="02010609060101010101" charset="-122"/>
                <a:ea typeface="黑体" panose="02010609060101010101" charset="-122"/>
              </a:rPr>
              <a:t>②重点注意条款：</a:t>
            </a:r>
            <a:r>
              <a:rPr lang="en-US" altLang="zh-CN" sz="1800" dirty="0" smtClean="0"/>
              <a:t>第三(2）项：</a:t>
            </a:r>
            <a:r>
              <a:rPr lang="zh-CN" altLang="en-US" sz="1800" dirty="0" smtClean="0"/>
              <a:t>依据</a:t>
            </a:r>
            <a:r>
              <a:rPr lang="en-US" altLang="zh-CN" sz="1800" dirty="0" smtClean="0"/>
              <a:t>《河北省安全生产条例》第二十一条</a:t>
            </a:r>
            <a:r>
              <a:rPr lang="zh-CN" altLang="en-US" sz="1800" dirty="0" smtClean="0"/>
              <a:t>第二款的相关</a:t>
            </a:r>
            <a:r>
              <a:rPr lang="en-US" altLang="zh-CN" sz="1800" dirty="0" smtClean="0"/>
              <a:t>规定，</a:t>
            </a:r>
            <a:r>
              <a:rPr lang="zh-CN" altLang="en-US" sz="1800" dirty="0" smtClean="0"/>
              <a:t>除</a:t>
            </a:r>
            <a:r>
              <a:rPr lang="en-US" altLang="zh-CN" sz="1800" dirty="0" smtClean="0"/>
              <a:t>危险化学品生产、经营、储存单位以外的其他化工生产经营单位应按照河北省人民政府有关规定，做好安全生产管理机构、安全生产管理人员的设置和配备。</a:t>
            </a:r>
            <a:endParaRPr lang="en-US" altLang="zh-CN" sz="1800" dirty="0" smtClean="0"/>
          </a:p>
          <a:p>
            <a:pPr marL="0" lvl="0" indent="0" latinLnBrk="0">
              <a:lnSpc>
                <a:spcPts val="3000"/>
              </a:lnSpc>
              <a:spcBef>
                <a:spcPts val="0"/>
              </a:spcBef>
              <a:buFont typeface="Wingdings" panose="05000000000000000000" charset="0"/>
              <a:buNone/>
            </a:pPr>
            <a:r>
              <a:rPr lang="en-US" altLang="zh-CN" sz="2000" dirty="0" smtClean="0">
                <a:solidFill>
                  <a:srgbClr val="FF0000"/>
                </a:solidFill>
                <a:latin typeface="微软雅黑" panose="020B0503020204020204" charset="-122"/>
                <a:ea typeface="微软雅黑" panose="020B0503020204020204" charset="-122"/>
                <a:sym typeface="+mn-ea"/>
              </a:rPr>
              <a:t>    </a:t>
            </a:r>
            <a:endParaRPr lang="zh-CN" altLang="en-US" sz="20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p:cNvSpPr>
          <p:nvPr>
            <p:ph idx="1"/>
          </p:nvPr>
        </p:nvSpPr>
        <p:spPr>
          <a:xfrm>
            <a:off x="500063" y="1511300"/>
            <a:ext cx="8194675" cy="4365625"/>
          </a:xfrm>
        </p:spPr>
        <p:txBody>
          <a:bodyPr wrap="square" lIns="91440" tIns="45720" rIns="91440" bIns="45720" anchor="t"/>
          <a:lstStyle/>
          <a:p>
            <a:pPr eaLnBrk="1" hangingPunct="1"/>
            <a:r>
              <a:rPr lang="zh-CN" altLang="en-US" sz="3600" dirty="0"/>
              <a:t>目 录</a:t>
            </a:r>
            <a:r>
              <a:rPr lang="en-US" altLang="zh-CN" dirty="0"/>
              <a:t>     </a:t>
            </a:r>
            <a:endParaRPr lang="en-US" altLang="zh-CN" dirty="0"/>
          </a:p>
          <a:p>
            <a:pPr eaLnBrk="1" latinLnBrk="0" hangingPunct="1">
              <a:lnSpc>
                <a:spcPts val="3800"/>
              </a:lnSpc>
              <a:spcBef>
                <a:spcPct val="0"/>
              </a:spcBef>
              <a:buNone/>
            </a:pPr>
            <a:r>
              <a:rPr lang="zh-CN" altLang="en-US" dirty="0">
                <a:sym typeface="+mn-ea"/>
              </a:rPr>
              <a:t>一、《行业手册》的基本架构及主要内容</a:t>
            </a:r>
            <a:endParaRPr lang="en-US" altLang="zh-CN" dirty="0"/>
          </a:p>
          <a:p>
            <a:pPr eaLnBrk="1" latinLnBrk="0" hangingPunct="1">
              <a:lnSpc>
                <a:spcPts val="3800"/>
              </a:lnSpc>
              <a:spcBef>
                <a:spcPct val="0"/>
              </a:spcBef>
              <a:buNone/>
            </a:pPr>
            <a:r>
              <a:rPr lang="zh-CN" altLang="en-US" dirty="0"/>
              <a:t>二、危险化学品行业安全监察执法内容解读</a:t>
            </a:r>
            <a:endParaRPr lang="zh-CN" altLang="en-US" dirty="0"/>
          </a:p>
          <a:p>
            <a:pPr eaLnBrk="1" latinLnBrk="0" hangingPunct="1">
              <a:lnSpc>
                <a:spcPts val="2700"/>
              </a:lnSpc>
              <a:spcBef>
                <a:spcPct val="0"/>
              </a:spcBef>
              <a:buNone/>
            </a:pPr>
            <a:r>
              <a:rPr lang="en-US" sz="1800" dirty="0">
                <a:latin typeface="楷体_GB2312" panose="02010609030101010101" charset="-122"/>
                <a:ea typeface="楷体_GB2312" panose="02010609030101010101" charset="-122"/>
                <a:cs typeface="楷体_GB2312" panose="02010609030101010101" charset="-122"/>
              </a:rPr>
              <a:t>   (</a:t>
            </a:r>
            <a:r>
              <a:rPr lang="zh-CN" sz="1800" dirty="0">
                <a:latin typeface="楷体_GB2312" panose="02010609030101010101" charset="-122"/>
                <a:ea typeface="楷体_GB2312" panose="02010609030101010101" charset="-122"/>
                <a:cs typeface="楷体_GB2312" panose="02010609030101010101" charset="-122"/>
              </a:rPr>
              <a:t>一）</a:t>
            </a:r>
            <a:r>
              <a:rPr lang="zh-CN" altLang="en-US" sz="1800" dirty="0">
                <a:latin typeface="楷体_GB2312" panose="02010609030101010101" charset="-122"/>
                <a:ea typeface="楷体_GB2312" panose="02010609030101010101" charset="-122"/>
                <a:cs typeface="楷体_GB2312" panose="02010609030101010101" charset="-122"/>
              </a:rPr>
              <a:t>《危险化学品企业安全生产执法检查表》解读</a:t>
            </a:r>
            <a:endParaRPr lang="zh-CN" altLang="en-US" sz="1800" dirty="0">
              <a:latin typeface="楷体_GB2312" panose="02010609030101010101" charset="-122"/>
              <a:ea typeface="楷体_GB2312" panose="02010609030101010101" charset="-122"/>
              <a:cs typeface="楷体_GB2312" panose="02010609030101010101" charset="-122"/>
            </a:endParaRPr>
          </a:p>
          <a:p>
            <a:pPr eaLnBrk="1" latinLnBrk="0" hangingPunct="1">
              <a:lnSpc>
                <a:spcPts val="2700"/>
              </a:lnSpc>
              <a:spcBef>
                <a:spcPct val="0"/>
              </a:spcBef>
              <a:buNone/>
            </a:pPr>
            <a:r>
              <a:rPr lang="en-US" sz="1800" dirty="0">
                <a:latin typeface="楷体_GB2312" panose="02010609030101010101" charset="-122"/>
                <a:ea typeface="楷体_GB2312" panose="02010609030101010101" charset="-122"/>
                <a:cs typeface="楷体_GB2312" panose="02010609030101010101" charset="-122"/>
                <a:sym typeface="+mn-ea"/>
              </a:rPr>
              <a:t>   (</a:t>
            </a:r>
            <a:r>
              <a:rPr lang="zh-CN" altLang="en-US" sz="1800" dirty="0">
                <a:latin typeface="楷体_GB2312" panose="02010609030101010101" charset="-122"/>
                <a:ea typeface="楷体_GB2312" panose="02010609030101010101" charset="-122"/>
                <a:cs typeface="楷体_GB2312" panose="02010609030101010101" charset="-122"/>
                <a:sym typeface="+mn-ea"/>
              </a:rPr>
              <a:t>二</a:t>
            </a:r>
            <a:r>
              <a:rPr lang="zh-CN" sz="1800" dirty="0">
                <a:latin typeface="楷体_GB2312" panose="02010609030101010101" charset="-122"/>
                <a:ea typeface="楷体_GB2312" panose="02010609030101010101" charset="-122"/>
                <a:cs typeface="楷体_GB2312" panose="02010609030101010101" charset="-122"/>
                <a:sym typeface="+mn-ea"/>
              </a:rPr>
              <a:t>）</a:t>
            </a:r>
            <a:r>
              <a:rPr lang="zh-CN" altLang="en-US" sz="1800" dirty="0">
                <a:latin typeface="楷体_GB2312" panose="02010609030101010101" charset="-122"/>
                <a:ea typeface="楷体_GB2312" panose="02010609030101010101" charset="-122"/>
                <a:cs typeface="楷体_GB2312" panose="02010609030101010101" charset="-122"/>
              </a:rPr>
              <a:t>危险化学品企业安全生产行政处罚自由裁量标准解读</a:t>
            </a:r>
            <a:endParaRPr lang="zh-CN" altLang="en-US" sz="1800" dirty="0">
              <a:latin typeface="楷体_GB2312" panose="02010609030101010101" charset="-122"/>
              <a:ea typeface="楷体_GB2312" panose="02010609030101010101" charset="-122"/>
              <a:cs typeface="楷体_GB2312" panose="02010609030101010101" charset="-122"/>
            </a:endParaRPr>
          </a:p>
          <a:p>
            <a:pPr eaLnBrk="1" latinLnBrk="0" hangingPunct="1">
              <a:lnSpc>
                <a:spcPts val="3800"/>
              </a:lnSpc>
              <a:spcBef>
                <a:spcPct val="0"/>
              </a:spcBef>
              <a:buNone/>
            </a:pPr>
            <a:r>
              <a:rPr lang="zh-CN" altLang="en-US" dirty="0"/>
              <a:t>三、烟花爆竹行业安全监察执法内容解读</a:t>
            </a:r>
            <a:endParaRPr lang="en-US" altLang="zh-CN" dirty="0"/>
          </a:p>
          <a:p>
            <a:pPr eaLnBrk="1" latinLnBrk="0" hangingPunct="1">
              <a:lnSpc>
                <a:spcPts val="2700"/>
              </a:lnSpc>
              <a:spcBef>
                <a:spcPct val="0"/>
              </a:spcBef>
              <a:buNone/>
            </a:pPr>
            <a:r>
              <a:rPr lang="zh-CN" altLang="en-US" sz="1800" dirty="0">
                <a:latin typeface="楷体_GB2312" panose="02010609030101010101" charset="-122"/>
                <a:ea typeface="楷体_GB2312" panose="02010609030101010101" charset="-122"/>
                <a:cs typeface="楷体_GB2312" panose="02010609030101010101" charset="-122"/>
                <a:sym typeface="+mn-ea"/>
              </a:rPr>
              <a:t>  （一</a:t>
            </a:r>
            <a:r>
              <a:rPr lang="en-US" altLang="zh-CN" sz="1800" dirty="0">
                <a:latin typeface="楷体_GB2312" panose="02010609030101010101" charset="-122"/>
                <a:ea typeface="楷体_GB2312" panose="02010609030101010101" charset="-122"/>
                <a:cs typeface="楷体_GB2312" panose="02010609030101010101" charset="-122"/>
                <a:sym typeface="+mn-ea"/>
              </a:rPr>
              <a:t>)</a:t>
            </a:r>
            <a:r>
              <a:rPr lang="zh-CN" altLang="en-US" sz="1800" dirty="0">
                <a:latin typeface="楷体_GB2312" panose="02010609030101010101" charset="-122"/>
                <a:ea typeface="楷体_GB2312" panose="02010609030101010101" charset="-122"/>
                <a:cs typeface="楷体_GB2312" panose="02010609030101010101" charset="-122"/>
                <a:sym typeface="+mn-ea"/>
              </a:rPr>
              <a:t>《烟花爆竹企业安全生产执法检查表》解读</a:t>
            </a:r>
            <a:endParaRPr lang="zh-CN" altLang="en-US" sz="1800" dirty="0">
              <a:latin typeface="楷体_GB2312" panose="02010609030101010101" charset="-122"/>
              <a:ea typeface="楷体_GB2312" panose="02010609030101010101" charset="-122"/>
              <a:cs typeface="楷体_GB2312" panose="02010609030101010101" charset="-122"/>
            </a:endParaRPr>
          </a:p>
          <a:p>
            <a:pPr eaLnBrk="1" latinLnBrk="0" hangingPunct="1">
              <a:lnSpc>
                <a:spcPts val="2700"/>
              </a:lnSpc>
              <a:spcBef>
                <a:spcPct val="0"/>
              </a:spcBef>
              <a:buNone/>
            </a:pPr>
            <a:r>
              <a:rPr lang="zh-CN" altLang="en-US" sz="1800" dirty="0">
                <a:latin typeface="楷体_GB2312" panose="02010609030101010101" charset="-122"/>
                <a:ea typeface="楷体_GB2312" panose="02010609030101010101" charset="-122"/>
                <a:cs typeface="楷体_GB2312" panose="02010609030101010101" charset="-122"/>
                <a:sym typeface="+mn-ea"/>
              </a:rPr>
              <a:t>  （二）烟花爆竹企业安全生产行政处罚自由裁量标准解读</a:t>
            </a:r>
            <a:endParaRPr lang="zh-CN" altLang="en-US" sz="1800" dirty="0">
              <a:latin typeface="楷体_GB2312" panose="02010609030101010101" charset="-122"/>
              <a:ea typeface="楷体_GB2312" panose="02010609030101010101" charset="-122"/>
              <a:cs typeface="楷体_GB2312" panose="02010609030101010101" charset="-122"/>
            </a:endParaRPr>
          </a:p>
          <a:p>
            <a:pPr eaLnBrk="1" latinLnBrk="0" hangingPunct="1">
              <a:lnSpc>
                <a:spcPts val="3800"/>
              </a:lnSpc>
              <a:spcBef>
                <a:spcPct val="0"/>
              </a:spcBef>
              <a:buNone/>
            </a:pPr>
            <a:r>
              <a:rPr lang="zh-CN" altLang="en-US" dirty="0"/>
              <a:t>四、几点工作建议</a:t>
            </a:r>
            <a:endParaRPr lang="en-US" altLang="zh-CN" dirty="0"/>
          </a:p>
          <a:p>
            <a:pPr eaLnBrk="1" latinLnBrk="0" hangingPunct="1">
              <a:lnSpc>
                <a:spcPts val="3800"/>
              </a:lnSpc>
              <a:spcBef>
                <a:spcPct val="0"/>
              </a:spcBef>
              <a:buNone/>
            </a:pPr>
            <a:endParaRPr lang="zh-CN" altLang="en-US" sz="2800" dirty="0"/>
          </a:p>
          <a:p>
            <a:pPr eaLnBrk="1" hangingPunct="1">
              <a:buNone/>
            </a:pPr>
            <a:endParaRPr lang="en-US" altLang="zh-CN"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705928"/>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en-US" altLang="zh-CN" sz="18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（3）安全管理机构设置、安全管理人员配备及主要职责；主要负责人、安全管理人员、特种作业人员相关资格及注册安全工程师配备要求方面</a:t>
            </a:r>
            <a:endParaRPr lang="en-US" altLang="zh-CN" sz="2000" dirty="0" smtClean="0"/>
          </a:p>
          <a:p>
            <a:pPr algn="l" latinLnBrk="0">
              <a:lnSpc>
                <a:spcPts val="2800"/>
              </a:lnSpc>
              <a:spcBef>
                <a:spcPts val="0"/>
              </a:spcBef>
              <a:buFont typeface="Wingdings" panose="05000000000000000000" charset="0"/>
              <a:buChar char=""/>
            </a:pPr>
            <a:r>
              <a:rPr lang="en-US" altLang="zh-CN" sz="2000" dirty="0" smtClean="0"/>
              <a:t>   </a:t>
            </a:r>
            <a:r>
              <a:rPr lang="en-US" altLang="zh-CN" sz="2000" dirty="0" smtClean="0">
                <a:solidFill>
                  <a:srgbClr val="FF0000"/>
                </a:solidFill>
                <a:latin typeface="微软雅黑" panose="020B0503020204020204" charset="-122"/>
                <a:ea typeface="微软雅黑" panose="020B0503020204020204" charset="-122"/>
                <a:sym typeface="+mn-ea"/>
              </a:rPr>
              <a:t>  </a:t>
            </a:r>
            <a:r>
              <a:rPr lang="en-US" altLang="zh-CN" sz="2000" dirty="0" smtClean="0">
                <a:solidFill>
                  <a:srgbClr val="FF0000"/>
                </a:solidFill>
                <a:latin typeface="黑体" panose="02010609060101010101" charset="-122"/>
                <a:ea typeface="黑体" panose="02010609060101010101" charset="-122"/>
                <a:cs typeface="黑体" panose="02010609060101010101" charset="-122"/>
                <a:sym typeface="+mn-ea"/>
              </a:rPr>
              <a:t> ③</a:t>
            </a:r>
            <a:r>
              <a:rPr lang="zh-CN" altLang="en-US" sz="2000" dirty="0" smtClean="0">
                <a:solidFill>
                  <a:srgbClr val="FF0000"/>
                </a:solidFill>
                <a:latin typeface="黑体" panose="02010609060101010101" charset="-122"/>
                <a:ea typeface="黑体" panose="02010609060101010101" charset="-122"/>
                <a:cs typeface="黑体" panose="02010609060101010101" charset="-122"/>
                <a:sym typeface="+mn-ea"/>
              </a:rPr>
              <a:t>检查方式：</a:t>
            </a:r>
            <a:r>
              <a:rPr lang="zh-CN" altLang="en-US" sz="2000" dirty="0" smtClean="0">
                <a:solidFill>
                  <a:srgbClr val="002060"/>
                </a:solidFill>
                <a:latin typeface="+mn-ea"/>
                <a:cs typeface="黑体" panose="02010609060101010101" charset="-122"/>
                <a:sym typeface="+mn-ea"/>
              </a:rPr>
              <a:t>重点要注意查实情。检查</a:t>
            </a:r>
            <a:r>
              <a:rPr sz="2000" dirty="0" smtClean="0">
                <a:sym typeface="+mn-ea"/>
              </a:rPr>
              <a:t>企业组织机构图与企业实际生产管理组织、花名册等是否一致；结合对企业安全管理人员办公桌、文件柜、工作笔记等的查看，检查企业安全管理人员是否设置到位；</a:t>
            </a:r>
            <a:r>
              <a:rPr lang="zh-CN" altLang="en-US" sz="2000" dirty="0" smtClean="0">
                <a:solidFill>
                  <a:srgbClr val="002060"/>
                </a:solidFill>
                <a:latin typeface="+mn-ea"/>
                <a:cs typeface="黑体" panose="02010609060101010101" charset="-122"/>
                <a:sym typeface="+mn-ea"/>
              </a:rPr>
              <a:t>注意通过应急管理部网站查询核实特种作业人员资格证真伪情况，注意企业危险化工工艺操作人员是否取得了相应的特种作业操作资格。</a:t>
            </a:r>
            <a:endParaRPr lang="en-US" altLang="zh-CN" sz="2000" dirty="0" smtClean="0"/>
          </a:p>
          <a:p>
            <a:pPr marL="0" lvl="0" indent="0" latinLnBrk="0">
              <a:lnSpc>
                <a:spcPts val="3160"/>
              </a:lnSpc>
              <a:spcBef>
                <a:spcPts val="0"/>
              </a:spcBef>
              <a:buFont typeface="Wingdings" panose="05000000000000000000" charset="0"/>
              <a:buNone/>
            </a:pPr>
            <a:endParaRPr lang="zh-CN" altLang="en-US" sz="2000"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705928"/>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en-US" altLang="zh-CN" sz="18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（4）安全生产责任制度、规章制度、操作规程建立完善、严格落实及标准化体系建设方面</a:t>
            </a:r>
            <a:endPar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endParaRPr>
          </a:p>
          <a:p>
            <a:pPr marL="0" lvl="0" indent="0" latinLnBrk="0">
              <a:lnSpc>
                <a:spcPts val="3000"/>
              </a:lnSpc>
              <a:spcBef>
                <a:spcPts val="0"/>
              </a:spcBef>
              <a:buFont typeface="Wingdings" panose="05000000000000000000" charset="0"/>
              <a:buNone/>
            </a:pPr>
            <a:r>
              <a:rPr lang="en-US" altLang="zh-CN" sz="20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t>共2项。编录了《河北省安全生产条例》1条，《危险化学品经营许可证管理办法》1条相关条款的规定内容。</a:t>
            </a:r>
            <a:endParaRPr lang="en-US" altLang="zh-CN" sz="1800" dirty="0" smtClean="0"/>
          </a:p>
          <a:p>
            <a:pPr marL="0" lvl="0" indent="0" latinLnBrk="0">
              <a:lnSpc>
                <a:spcPts val="3000"/>
              </a:lnSpc>
              <a:spcBef>
                <a:spcPts val="0"/>
              </a:spcBef>
              <a:buFont typeface="Wingdings" panose="05000000000000000000" charset="0"/>
              <a:buNone/>
            </a:pPr>
            <a:r>
              <a:rPr lang="en-US" altLang="zh-CN" sz="1800" dirty="0" smtClean="0">
                <a:sym typeface="+mn-ea"/>
              </a:rPr>
              <a:t> </a:t>
            </a: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②重点注意条款：</a:t>
            </a:r>
            <a:r>
              <a:rPr lang="en-US" altLang="zh-CN" sz="1800" dirty="0" smtClean="0"/>
              <a:t>第四(1）项：依据《河北省安全生产条例》第十七条相关规定，在危险化学品生产、经营、储存单位以及其他化工行业的危险岗位，建立并实施班组内部安全互联互保、班组岗位描述、岗位风险辨识、管理人员对班组风险审核、岗位操作前手指口述、作业现场操作前风险确认等制度。</a:t>
            </a:r>
            <a:endParaRPr lang="en-US" altLang="zh-CN" sz="1800" dirty="0" smtClean="0"/>
          </a:p>
          <a:p>
            <a:pPr marL="0" lvl="0" indent="0" latinLnBrk="0">
              <a:lnSpc>
                <a:spcPts val="3000"/>
              </a:lnSpc>
              <a:spcBef>
                <a:spcPts val="0"/>
              </a:spcBef>
              <a:buFont typeface="Wingdings" panose="05000000000000000000" charset="0"/>
              <a:buNone/>
            </a:pP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        ③</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检查方式：</a:t>
            </a:r>
            <a:r>
              <a:rPr lang="zh-CN" altLang="en-US" sz="1800" dirty="0" smtClean="0">
                <a:solidFill>
                  <a:srgbClr val="002060"/>
                </a:solidFill>
                <a:latin typeface="+mn-ea"/>
                <a:cs typeface="黑体" panose="02010609060101010101" charset="-122"/>
                <a:sym typeface="+mn-ea"/>
              </a:rPr>
              <a:t>立足实际，实事求是，与法律法规规定对照不缺失，与企业实际情况不脱节。</a:t>
            </a:r>
            <a:r>
              <a:rPr lang="zh-CN" altLang="en-US" sz="1800" dirty="0" smtClean="0">
                <a:solidFill>
                  <a:srgbClr val="002060"/>
                </a:solidFill>
                <a:latin typeface="楷体_GB2312" panose="02010609030101010101" charset="-122"/>
                <a:ea typeface="楷体_GB2312" panose="02010609030101010101" charset="-122"/>
                <a:cs typeface="黑体" panose="02010609060101010101" charset="-122"/>
                <a:sym typeface="+mn-ea"/>
              </a:rPr>
              <a:t>（大制度下的分项制度与法规要求相对应也可视作符合）</a:t>
            </a:r>
            <a:endParaRPr lang="zh-CN" altLang="en-US" sz="1800" dirty="0" smtClean="0">
              <a:solidFill>
                <a:srgbClr val="002060"/>
              </a:solidFill>
              <a:latin typeface="楷体_GB2312" panose="02010609030101010101" charset="-122"/>
              <a:ea typeface="楷体_GB2312" panose="02010609030101010101" charset="-122"/>
              <a:cs typeface="黑体" panose="02010609060101010101" charset="-122"/>
              <a:sym typeface="+mn-ea"/>
            </a:endParaRPr>
          </a:p>
          <a:p>
            <a:pPr marL="0" lvl="0" indent="0" latinLnBrk="0">
              <a:lnSpc>
                <a:spcPts val="3000"/>
              </a:lnSpc>
              <a:spcBef>
                <a:spcPts val="0"/>
              </a:spcBef>
              <a:buFont typeface="Wingdings" panose="05000000000000000000" charset="0"/>
              <a:buNone/>
            </a:pPr>
            <a:endParaRPr lang="zh-CN" altLang="en-US" sz="2000"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705928"/>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（5）</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sym typeface="+mn-ea"/>
              </a:rPr>
              <a:t>安全生产投入、安全生产费用、工伤保险、安全生产责任险落实及从业人员工资（福利）待遇保障落实方面</a:t>
            </a:r>
            <a:endPar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endParaRPr>
          </a:p>
          <a:p>
            <a:pPr marL="0" lvl="0" indent="0" latinLnBrk="0">
              <a:lnSpc>
                <a:spcPts val="2500"/>
              </a:lnSpc>
              <a:spcBef>
                <a:spcPts val="0"/>
              </a:spcBef>
              <a:buFont typeface="Wingdings" panose="05000000000000000000" charset="0"/>
              <a:buNone/>
            </a:pPr>
            <a:r>
              <a:rPr lang="en-US" altLang="zh-CN" sz="20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sym typeface="+mn-ea"/>
              </a:rPr>
              <a:t>共7项。编录了《安全生产法》2条，《河北省安全生产条例》3条，《安全生产违法行为行政处罚办法》2条相关条款的规定内容。</a:t>
            </a:r>
            <a:endParaRPr lang="en-US" altLang="zh-CN" sz="1800" dirty="0" smtClean="0">
              <a:sym typeface="+mn-ea"/>
            </a:endParaRPr>
          </a:p>
          <a:p>
            <a:pPr marL="0" lvl="0" indent="0" latinLnBrk="0">
              <a:lnSpc>
                <a:spcPts val="2500"/>
              </a:lnSpc>
              <a:spcBef>
                <a:spcPts val="0"/>
              </a:spcBef>
              <a:buFont typeface="Wingdings" panose="05000000000000000000" charset="0"/>
              <a:buNone/>
            </a:pPr>
            <a:r>
              <a:rPr lang="en-US" altLang="zh-CN" sz="1800" dirty="0" smtClean="0">
                <a:sym typeface="+mn-ea"/>
              </a:rPr>
              <a:t> </a:t>
            </a: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②重点注意条款：</a:t>
            </a:r>
            <a:r>
              <a:rPr lang="en-US" altLang="zh-CN" sz="1800" dirty="0" smtClean="0">
                <a:sym typeface="+mn-ea"/>
              </a:rPr>
              <a:t>第五(2）项：依据《河北省安全生产条例》第十四条相关规定，安全生产资金投入</a:t>
            </a:r>
            <a:r>
              <a:rPr lang="zh-CN" altLang="en-US" sz="1800" dirty="0" smtClean="0">
                <a:sym typeface="+mn-ea"/>
              </a:rPr>
              <a:t>的范围是</a:t>
            </a:r>
            <a:r>
              <a:rPr lang="en-US" altLang="zh-CN" sz="1800" dirty="0" smtClean="0">
                <a:sym typeface="+mn-ea"/>
              </a:rPr>
              <a:t>：（一）安全技术措施工程建设以及安全设备、设施、器具的更新、改造、维护、检验检测和校验；（二）安全生产宣传、教育、培训以及技术研究、成果推广和应用；（三）安全生产风险因素辨识管控和事故隐患排查治理；（四）劳动防护用品配备、更换和安全生产津贴、奖金发放；（五）重大危险源监测监控；（六）安全生产应急管理、事故救援演练以及救援队伍建设；（七）安全生产评价、评估和标准化建设；（八）其他保障安全生产的事项。</a:t>
            </a:r>
            <a:endParaRPr lang="en-US" altLang="zh-CN" sz="1800" dirty="0" smtClean="0">
              <a:sym typeface="+mn-ea"/>
            </a:endParaRPr>
          </a:p>
          <a:p>
            <a:pPr marL="0" lvl="0" indent="0" latinLnBrk="0">
              <a:lnSpc>
                <a:spcPts val="2500"/>
              </a:lnSpc>
              <a:spcBef>
                <a:spcPts val="0"/>
              </a:spcBef>
              <a:buFont typeface="Wingdings" panose="05000000000000000000" charset="0"/>
              <a:buNone/>
            </a:pP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   </a:t>
            </a:r>
            <a:endParaRPr lang="zh-CN" altLang="en-US" sz="2000"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705928"/>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3300"/>
              </a:lnSpc>
              <a:spcBef>
                <a:spcPts val="0"/>
              </a:spcBef>
              <a:buFont typeface="Wingdings" panose="05000000000000000000" charset="0"/>
              <a:buNone/>
            </a:pPr>
            <a:r>
              <a:rPr lang="en-US" altLang="zh-CN" sz="20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sym typeface="+mn-ea"/>
              </a:rPr>
              <a:t>（5）安全生产投入、安全生产费用、工伤保险、安全生产责任险落实及从业人员工资（福利）待遇保障落实方面</a:t>
            </a:r>
            <a:endPar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endParaRPr>
          </a:p>
          <a:p>
            <a:pPr marL="0" lvl="0" indent="0" latinLnBrk="0">
              <a:lnSpc>
                <a:spcPts val="3300"/>
              </a:lnSpc>
              <a:spcBef>
                <a:spcPts val="0"/>
              </a:spcBef>
              <a:buFont typeface="Wingdings" panose="05000000000000000000" charset="0"/>
              <a:buNone/>
            </a:pPr>
            <a:r>
              <a:rPr lang="en-US" altLang="zh-CN" sz="20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  ③</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检查方式：</a:t>
            </a:r>
            <a:r>
              <a:rPr lang="en-US" altLang="zh-CN" sz="1800" dirty="0" smtClean="0">
                <a:sym typeface="+mn-ea"/>
              </a:rPr>
              <a:t>结合发现的安全违法行为、隐患（含企业自身排查登记的安全隐患），</a:t>
            </a:r>
            <a:r>
              <a:rPr lang="zh-CN" altLang="en-US" sz="1800" dirty="0" smtClean="0">
                <a:sym typeface="+mn-ea"/>
              </a:rPr>
              <a:t>检查</a:t>
            </a:r>
            <a:r>
              <a:rPr lang="en-US" altLang="zh-CN" sz="1800" dirty="0" smtClean="0">
                <a:sym typeface="+mn-ea"/>
              </a:rPr>
              <a:t>企业未能严格落实的</a:t>
            </a:r>
            <a:r>
              <a:rPr lang="zh-CN" altLang="en-US" sz="1800" dirty="0" smtClean="0">
                <a:sym typeface="+mn-ea"/>
              </a:rPr>
              <a:t>法律法规规定、标准规范要求和安全</a:t>
            </a:r>
            <a:r>
              <a:rPr lang="en-US" altLang="zh-CN" sz="1800" dirty="0" smtClean="0">
                <a:sym typeface="+mn-ea"/>
              </a:rPr>
              <a:t>监管</a:t>
            </a:r>
            <a:r>
              <a:rPr lang="zh-CN" altLang="en-US" sz="1800" dirty="0" smtClean="0">
                <a:sym typeface="+mn-ea"/>
              </a:rPr>
              <a:t>要求如自动化控制改造、工艺、设施改造提升、安全生产专项整治、评估评价、从业人员学历</a:t>
            </a:r>
            <a:r>
              <a:rPr lang="en-US" altLang="zh-CN" sz="1800" dirty="0" smtClean="0">
                <a:sym typeface="+mn-ea"/>
              </a:rPr>
              <a:t>等，</a:t>
            </a:r>
            <a:r>
              <a:rPr lang="zh-CN" altLang="en-US" sz="1800" dirty="0" smtClean="0">
                <a:sym typeface="+mn-ea"/>
              </a:rPr>
              <a:t>检查企业</a:t>
            </a:r>
            <a:r>
              <a:rPr lang="en-US" altLang="zh-CN" sz="1800" dirty="0" smtClean="0">
                <a:sym typeface="+mn-ea"/>
              </a:rPr>
              <a:t>安全生产投入</a:t>
            </a:r>
            <a:r>
              <a:rPr lang="zh-CN" altLang="en-US" sz="1800" dirty="0" smtClean="0">
                <a:sym typeface="+mn-ea"/>
              </a:rPr>
              <a:t>的保证和落实。</a:t>
            </a:r>
            <a:endParaRPr lang="zh-CN" altLang="en-US" sz="2000"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705928"/>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（6）</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sym typeface="+mn-ea"/>
              </a:rPr>
              <a:t>生产工艺、安全距离、安全指标、安全设施、安全设备、安全附件、警示标志等安全生产条件方面</a:t>
            </a:r>
            <a:endPar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sym typeface="+mn-ea"/>
            </a:endParaRPr>
          </a:p>
          <a:p>
            <a:pPr marL="0" lvl="0" indent="0" latinLnBrk="0">
              <a:lnSpc>
                <a:spcPts val="3000"/>
              </a:lnSpc>
              <a:spcBef>
                <a:spcPts val="0"/>
              </a:spcBef>
              <a:buFont typeface="Wingdings" panose="05000000000000000000" charset="0"/>
              <a:buNone/>
            </a:pPr>
            <a:r>
              <a:rPr lang="en-US" altLang="zh-CN" sz="20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sym typeface="+mn-ea"/>
              </a:rPr>
              <a:t>共19项。编录了《安全生产法》7条，《危险化学品安全管理条例》9条，《危险化学品经营许可证管理办法》3条相关条款的规定内容</a:t>
            </a:r>
            <a:r>
              <a:rPr lang="zh-CN" altLang="en-US" sz="1800" dirty="0" smtClean="0">
                <a:sym typeface="+mn-ea"/>
              </a:rPr>
              <a:t>，</a:t>
            </a:r>
            <a:r>
              <a:rPr lang="zh-CN" altLang="zh-CN" sz="1800" dirty="0" smtClean="0">
                <a:sym typeface="+mn-ea"/>
              </a:rPr>
              <a:t>是化工（危险化学品）企业安全生产条件的基础和重点。</a:t>
            </a:r>
            <a:endParaRPr lang="en-US" altLang="zh-CN" sz="1800" dirty="0" smtClean="0">
              <a:sym typeface="+mn-ea"/>
            </a:endParaRPr>
          </a:p>
          <a:p>
            <a:pPr marL="0" lvl="0" indent="0" latinLnBrk="0">
              <a:lnSpc>
                <a:spcPts val="3000"/>
              </a:lnSpc>
              <a:spcBef>
                <a:spcPts val="0"/>
              </a:spcBef>
              <a:buFont typeface="Wingdings" panose="05000000000000000000" charset="0"/>
              <a:buNone/>
            </a:pP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②重点注意条款：</a:t>
            </a:r>
            <a:r>
              <a:rPr lang="zh-CN" altLang="en-US" sz="1800" dirty="0" smtClean="0">
                <a:solidFill>
                  <a:srgbClr val="FF0000"/>
                </a:solidFill>
                <a:latin typeface="黑体" panose="02010609060101010101" charset="-122"/>
                <a:ea typeface="黑体" panose="02010609060101010101" charset="-122"/>
                <a:sym typeface="+mn-ea"/>
              </a:rPr>
              <a:t>一是</a:t>
            </a:r>
            <a:r>
              <a:rPr lang="en-US" altLang="zh-CN" sz="1800" dirty="0" smtClean="0">
                <a:sym typeface="+mn-ea"/>
              </a:rPr>
              <a:t>《安全生产法》第三十三条</a:t>
            </a:r>
            <a:r>
              <a:rPr lang="zh-CN" altLang="en-US" sz="1800" dirty="0" smtClean="0">
                <a:sym typeface="+mn-ea"/>
              </a:rPr>
              <a:t>的</a:t>
            </a:r>
            <a:r>
              <a:rPr lang="en-US" altLang="zh-CN" sz="1800" dirty="0" smtClean="0">
                <a:sym typeface="+mn-ea"/>
              </a:rPr>
              <a:t>规定</a:t>
            </a:r>
            <a:r>
              <a:rPr lang="zh-CN" altLang="en-US" sz="1800" dirty="0" smtClean="0">
                <a:sym typeface="+mn-ea"/>
              </a:rPr>
              <a:t>：</a:t>
            </a:r>
            <a:r>
              <a:rPr lang="en-US" altLang="zh-CN" sz="1800" dirty="0" smtClean="0">
                <a:sym typeface="+mn-ea"/>
              </a:rPr>
              <a:t>化工（危险化学品）生产经营单位安全设备的设计、制造、安装、使用、检测、维修、改造和报废，应当符合国家标准或者行业标准。</a:t>
            </a:r>
            <a:r>
              <a:rPr lang="zh-CN" altLang="en-US" sz="1800" dirty="0" smtClean="0">
                <a:solidFill>
                  <a:srgbClr val="FF0000"/>
                </a:solidFill>
                <a:sym typeface="+mn-ea"/>
              </a:rPr>
              <a:t>二是</a:t>
            </a:r>
            <a:r>
              <a:rPr lang="en-US" altLang="zh-CN" sz="1800" dirty="0" smtClean="0">
                <a:sym typeface="+mn-ea"/>
              </a:rPr>
              <a:t>《危险化学品安全管理条例》第二十条</a:t>
            </a:r>
            <a:r>
              <a:rPr lang="zh-CN" altLang="en-US" sz="1800" dirty="0" smtClean="0">
                <a:sym typeface="+mn-ea"/>
              </a:rPr>
              <a:t>和</a:t>
            </a:r>
            <a:r>
              <a:rPr lang="en-US" altLang="zh-CN" sz="1800" dirty="0" smtClean="0">
                <a:sym typeface="+mn-ea"/>
              </a:rPr>
              <a:t>第三十二条</a:t>
            </a:r>
            <a:r>
              <a:rPr lang="zh-CN" altLang="en-US" sz="1800" dirty="0" smtClean="0">
                <a:sym typeface="+mn-ea"/>
              </a:rPr>
              <a:t>的</a:t>
            </a:r>
            <a:r>
              <a:rPr lang="en-US" altLang="zh-CN" sz="1800" dirty="0" smtClean="0">
                <a:sym typeface="+mn-ea"/>
              </a:rPr>
              <a:t>相关规定</a:t>
            </a:r>
            <a:r>
              <a:rPr lang="zh-CN" altLang="en-US" sz="1800" dirty="0" smtClean="0">
                <a:sym typeface="+mn-ea"/>
              </a:rPr>
              <a:t>。</a:t>
            </a:r>
            <a:endParaRPr lang="en-US" altLang="zh-CN" sz="1800" dirty="0" smtClean="0"/>
          </a:p>
          <a:p>
            <a:pPr marL="0" lvl="0" indent="0" latinLnBrk="0">
              <a:lnSpc>
                <a:spcPts val="3000"/>
              </a:lnSpc>
              <a:spcBef>
                <a:spcPts val="0"/>
              </a:spcBef>
              <a:buFont typeface="Wingdings" panose="05000000000000000000" charset="0"/>
              <a:buNone/>
            </a:pPr>
            <a:r>
              <a:rPr lang="en-US" altLang="zh-CN" sz="1800" dirty="0" smtClean="0">
                <a:sym typeface="+mn-ea"/>
              </a:rPr>
              <a:t>   </a:t>
            </a:r>
            <a:endParaRPr lang="zh-CN" altLang="en-US" sz="2000"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316865" y="1706245"/>
            <a:ext cx="8297545" cy="4274820"/>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zh-CN" altLang="en-US" sz="18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（6）</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sym typeface="+mn-ea"/>
              </a:rPr>
              <a:t>生产工艺、安全距离、安全指标、安全设施、安全设备、安全附件、警示标志等安全生产条件方面</a:t>
            </a:r>
            <a:endPar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sym typeface="+mn-ea"/>
            </a:endParaRPr>
          </a:p>
          <a:p>
            <a:pPr marL="0" lvl="0" indent="0" latinLnBrk="0">
              <a:lnSpc>
                <a:spcPts val="2500"/>
              </a:lnSpc>
              <a:spcBef>
                <a:spcPts val="0"/>
              </a:spcBef>
              <a:buFont typeface="Wingdings" panose="05000000000000000000" charset="0"/>
              <a:buNone/>
            </a:pPr>
            <a:r>
              <a:rPr lang="en-US" altLang="zh-CN" sz="20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  ③</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检查方式：</a:t>
            </a:r>
            <a:r>
              <a:rPr lang="zh-CN" altLang="en-US" sz="1800" dirty="0" smtClean="0">
                <a:sym typeface="+mn-ea"/>
              </a:rPr>
              <a:t>这部分是企业安全生产条件的基础，也是执法检查的重中之重。</a:t>
            </a:r>
            <a:r>
              <a:rPr lang="zh-CN" sz="1800" dirty="0" smtClean="0">
                <a:sym typeface="+mn-ea"/>
              </a:rPr>
              <a:t>在专家的支持和参与下，通过现场查看、现场测量，对照相关法律、法规和规范性文件，对照相关国家标准或行业标准、规范，对照危险化学品企业《安全评价报告》，对照企业周边关系图、平面布置图、车间设备布置图、爆炸危险区域划分图、气体检测报警检（探）测器布置图、防雷平面布置图、带控制点工艺流程图、自动化控制逻辑关系图等图纸，对照企业建（构）筑物、设备设施施工质量验收资料，对照企业相关安全管理制度、规程，对照企业相关台账和记录等安全资料，对危险化学品企业安全生产条件开展现场执法检查。</a:t>
            </a:r>
            <a:endParaRPr lang="zh-CN" sz="1800" dirty="0" smtClean="0"/>
          </a:p>
          <a:p>
            <a:pPr marL="0" lvl="0" indent="0" latinLnBrk="0">
              <a:lnSpc>
                <a:spcPts val="2500"/>
              </a:lnSpc>
              <a:spcBef>
                <a:spcPts val="0"/>
              </a:spcBef>
              <a:buFont typeface="Wingdings" panose="05000000000000000000" charset="0"/>
              <a:buNone/>
            </a:pPr>
            <a:endParaRPr lang="en-US" altLang="zh-CN" sz="1800" dirty="0" smtClean="0">
              <a:sym typeface="+mn-ea"/>
            </a:endParaRPr>
          </a:p>
          <a:p>
            <a:pPr marL="0" lvl="0" indent="0" latinLnBrk="0">
              <a:lnSpc>
                <a:spcPts val="3000"/>
              </a:lnSpc>
              <a:spcBef>
                <a:spcPts val="0"/>
              </a:spcBef>
              <a:buFont typeface="Wingdings" panose="05000000000000000000" charset="0"/>
              <a:buNone/>
            </a:pPr>
            <a:r>
              <a:rPr lang="en-US" altLang="zh-CN" sz="2000" dirty="0" smtClean="0"/>
              <a:t>　</a:t>
            </a:r>
            <a:endParaRPr lang="en-US" altLang="zh-CN" sz="2000" dirty="0" smtClean="0"/>
          </a:p>
          <a:p>
            <a:pPr marL="0" lvl="0" algn="l" latinLnBrk="0">
              <a:lnSpc>
                <a:spcPts val="2500"/>
              </a:lnSpc>
              <a:spcBef>
                <a:spcPts val="0"/>
              </a:spcBef>
              <a:buFont typeface="Wingdings" panose="05000000000000000000" charset="0"/>
              <a:buNone/>
            </a:pPr>
            <a:endParaRPr lang="zh-CN" altLang="en-US" sz="2000"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705928"/>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zh-CN" altLang="en-US" sz="18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（7）剧毒化学品、易制爆化学品、构成重大危险源其他危险化学品（非剧毒化学品）重点安全管理方面</a:t>
            </a:r>
            <a:endPar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endParaRPr>
          </a:p>
          <a:p>
            <a:pPr marL="0" lvl="0" indent="0" latinLnBrk="0">
              <a:lnSpc>
                <a:spcPts val="250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sym typeface="+mn-ea"/>
              </a:rPr>
              <a:t>共8项。编录了《危险化学品安全管理条例》7条，《危险化学品经营许可证管理办法》1条相关条款的规定内容。</a:t>
            </a:r>
            <a:endParaRPr lang="en-US" altLang="zh-CN" sz="1800" dirty="0" smtClean="0"/>
          </a:p>
          <a:p>
            <a:pPr marL="0" lvl="0" indent="0" latinLnBrk="0">
              <a:lnSpc>
                <a:spcPts val="2500"/>
              </a:lnSpc>
              <a:spcBef>
                <a:spcPts val="0"/>
              </a:spcBef>
              <a:buFont typeface="Wingdings" panose="05000000000000000000" charset="0"/>
              <a:buNone/>
            </a:pP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②重点注意条款：</a:t>
            </a:r>
            <a:r>
              <a:rPr lang="en-US" altLang="zh-CN" sz="1800" dirty="0" smtClean="0">
                <a:sym typeface="+mn-ea"/>
              </a:rPr>
              <a:t>第七(2）项：依据《危险化学品安全管理条例》第二十四条第一款相关规定，危险化学品专用仓库、专用场地或者专用储存室（统称专用仓库）内，应由专人负责管理；剧毒化学品以及储存数量构成重大危险源的其他危险化学品，应实行双人收发、双人保管制度。</a:t>
            </a:r>
            <a:endPar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endParaRPr>
          </a:p>
          <a:p>
            <a:pPr marL="0" lvl="0" algn="l" latinLnBrk="0">
              <a:lnSpc>
                <a:spcPts val="2500"/>
              </a:lnSpc>
              <a:spcBef>
                <a:spcPts val="0"/>
              </a:spcBef>
              <a:buFont typeface="Wingdings" panose="05000000000000000000" charset="0"/>
              <a:buNone/>
            </a:pP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      ③</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检查方式：</a:t>
            </a:r>
            <a:r>
              <a:rPr lang="en-US" altLang="zh-CN" sz="1800" dirty="0" smtClean="0">
                <a:sym typeface="+mn-ea"/>
              </a:rPr>
              <a:t>对照制度要求，对照评价报告，在专家的支持和参与下，深入检查有关情况。</a:t>
            </a:r>
            <a:endParaRPr lang="en-US" altLang="zh-CN" sz="1800" dirty="0" smtClean="0">
              <a:sym typeface="+mn-ea"/>
            </a:endParaRPr>
          </a:p>
          <a:p>
            <a:pPr marL="0" lvl="0" algn="l" latinLnBrk="0">
              <a:lnSpc>
                <a:spcPts val="2500"/>
              </a:lnSpc>
              <a:spcBef>
                <a:spcPts val="0"/>
              </a:spcBef>
              <a:buFont typeface="Wingdings" panose="05000000000000000000" charset="0"/>
              <a:buNone/>
            </a:pPr>
            <a:endParaRPr lang="zh-CN" altLang="en-US" sz="2000"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705928"/>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zh-CN" altLang="en-US" sz="1800" dirty="0" smtClean="0"/>
              <a:t> </a:t>
            </a:r>
            <a:r>
              <a:rPr lang="en-US" altLang="zh-CN" sz="1800" dirty="0" smtClean="0">
                <a:solidFill>
                  <a:srgbClr val="FF0000"/>
                </a:solidFill>
                <a:latin typeface="微软雅黑" panose="020B0503020204020204" charset="-122"/>
                <a:ea typeface="微软雅黑" panose="020B0503020204020204" charset="-122"/>
                <a:cs typeface="微软雅黑" panose="020B0503020204020204" charset="-122"/>
              </a:rPr>
              <a:t>（8）安全生产教育和培训管理方面</a:t>
            </a:r>
            <a:endParaRPr lang="en-US" altLang="zh-CN" sz="1800" dirty="0" smtClean="0">
              <a:solidFill>
                <a:srgbClr val="FF0000"/>
              </a:solidFill>
              <a:latin typeface="微软雅黑" panose="020B0503020204020204" charset="-122"/>
              <a:ea typeface="微软雅黑" panose="020B0503020204020204" charset="-122"/>
              <a:cs typeface="微软雅黑" panose="020B0503020204020204" charset="-122"/>
            </a:endParaRPr>
          </a:p>
          <a:p>
            <a:pPr marL="0" lvl="0" indent="0" latinLnBrk="0">
              <a:lnSpc>
                <a:spcPts val="250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sym typeface="+mn-ea"/>
              </a:rPr>
              <a:t>共6项。编录了《安全生产法》5条，《河北省安全生产条例》1条相关条款的规定内容。</a:t>
            </a:r>
            <a:endParaRPr lang="en-US" altLang="zh-CN" sz="1800" dirty="0" smtClean="0">
              <a:sym typeface="+mn-ea"/>
            </a:endParaRPr>
          </a:p>
          <a:p>
            <a:pPr marL="0" lvl="0" indent="0" latinLnBrk="0">
              <a:lnSpc>
                <a:spcPts val="2500"/>
              </a:lnSpc>
              <a:spcBef>
                <a:spcPts val="0"/>
              </a:spcBef>
              <a:buFont typeface="Wingdings" panose="05000000000000000000" charset="0"/>
              <a:buNone/>
            </a:pP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②重点注意条款：</a:t>
            </a:r>
            <a:r>
              <a:rPr lang="en-US" altLang="zh-CN" sz="1800" dirty="0" smtClean="0">
                <a:sym typeface="+mn-ea"/>
              </a:rPr>
              <a:t>《河北省安全生产条例》第二十四条</a:t>
            </a:r>
            <a:r>
              <a:rPr lang="zh-CN" altLang="en-US" sz="1800" dirty="0" smtClean="0">
                <a:sym typeface="+mn-ea"/>
              </a:rPr>
              <a:t>的相</a:t>
            </a:r>
            <a:r>
              <a:rPr lang="en-US" altLang="zh-CN" sz="1800" dirty="0" smtClean="0">
                <a:sym typeface="+mn-ea"/>
              </a:rPr>
              <a:t>关规定，</a:t>
            </a:r>
            <a:r>
              <a:rPr lang="zh-CN" altLang="en-US" sz="1800" dirty="0" smtClean="0">
                <a:sym typeface="+mn-ea"/>
              </a:rPr>
              <a:t>适用于</a:t>
            </a:r>
            <a:r>
              <a:rPr lang="en-US" altLang="zh-CN" sz="1800" dirty="0" smtClean="0">
                <a:sym typeface="+mn-ea"/>
              </a:rPr>
              <a:t>化工（危险化学品）生产经营单位：（一）安排特种作业人员按照国家有关规定进行培训，取得相应资格，并持证上岗；（二）对新进人员、实习人员进行厂、车间、班组三级教育培训；（三）对采用新工艺、新技术、新材料或者使用新设备的人员进行专门教育培训；（四）对调岗或离岗六个月以上人员进行车间、班组两级教育培训，对临时转岗、换岗人员进行新岗位教育培训；（五）协同外来施工单位对外来施工人员进行专门教育培训；（六）与劳务派遣单位分别对劳务派遣人员进行岗位安全操作规程和技能教育培训；（七）每年至少进行一次全员教育培训。</a:t>
            </a:r>
            <a:endParaRPr lang="en-US" altLang="zh-CN" sz="1800" dirty="0" smtClean="0"/>
          </a:p>
          <a:p>
            <a:pPr marL="0" lvl="0" indent="0" latinLnBrk="0">
              <a:lnSpc>
                <a:spcPts val="2500"/>
              </a:lnSpc>
              <a:spcBef>
                <a:spcPts val="0"/>
              </a:spcBef>
              <a:buFont typeface="Wingdings" panose="05000000000000000000" charset="0"/>
              <a:buNone/>
            </a:pP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      ③</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检查方式：</a:t>
            </a:r>
            <a:r>
              <a:rPr lang="en-US" altLang="zh-CN" sz="1800" dirty="0" smtClean="0">
                <a:sym typeface="+mn-ea"/>
              </a:rPr>
              <a:t>参照《生产经营单位安全生产教育培训执法检查表》的有关方式</a:t>
            </a:r>
            <a:endParaRPr lang="en-US" altLang="zh-CN" sz="1800" dirty="0" smtClean="0">
              <a:sym typeface="+mn-ea"/>
            </a:endParaRPr>
          </a:p>
          <a:p>
            <a:pPr marL="0" lvl="0" indent="0" latinLnBrk="0">
              <a:lnSpc>
                <a:spcPts val="3000"/>
              </a:lnSpc>
              <a:spcBef>
                <a:spcPts val="0"/>
              </a:spcBef>
              <a:buFont typeface="Wingdings" panose="05000000000000000000" charset="0"/>
              <a:buNone/>
            </a:pPr>
            <a:endParaRPr lang="zh-CN" altLang="en-US" sz="2000"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705928"/>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zh-CN" altLang="en-US" sz="18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（9）劳动防护用品配备（发放）及使用管理方面</a:t>
            </a:r>
            <a:endParaRPr lang="en-US" altLang="zh-CN" sz="2000" dirty="0" smtClean="0"/>
          </a:p>
          <a:p>
            <a:pPr marL="0" lvl="0" indent="0" latinLnBrk="0">
              <a:lnSpc>
                <a:spcPts val="2500"/>
              </a:lnSpc>
              <a:spcBef>
                <a:spcPts val="0"/>
              </a:spcBef>
              <a:buFont typeface="Wingdings" panose="05000000000000000000" charset="0"/>
              <a:buNone/>
            </a:pPr>
            <a:r>
              <a:rPr lang="en-US" altLang="zh-CN" sz="20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sym typeface="+mn-ea"/>
              </a:rPr>
              <a:t>共2项。编录了《安全生产法》1条，《河北省安全生产条例》1条相关条款的规定内容。</a:t>
            </a:r>
            <a:endParaRPr lang="en-US" altLang="zh-CN" sz="1800" dirty="0" smtClean="0">
              <a:sym typeface="+mn-ea"/>
            </a:endParaRPr>
          </a:p>
          <a:p>
            <a:pPr marL="0" lvl="0" indent="0" latinLnBrk="0">
              <a:lnSpc>
                <a:spcPts val="2500"/>
              </a:lnSpc>
              <a:spcBef>
                <a:spcPts val="0"/>
              </a:spcBef>
              <a:buFont typeface="Wingdings" panose="05000000000000000000" charset="0"/>
              <a:buNone/>
            </a:pP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②重点注意条款：</a:t>
            </a:r>
            <a:r>
              <a:rPr lang="zh-CN" altLang="en-US" sz="1800" dirty="0" smtClean="0">
                <a:solidFill>
                  <a:srgbClr val="FF0000"/>
                </a:solidFill>
                <a:latin typeface="黑体" panose="02010609060101010101" charset="-122"/>
                <a:ea typeface="黑体" panose="02010609060101010101" charset="-122"/>
                <a:sym typeface="+mn-ea"/>
              </a:rPr>
              <a:t>无</a:t>
            </a:r>
            <a:endPar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endParaRPr>
          </a:p>
          <a:p>
            <a:pPr algn="l" latinLnBrk="0">
              <a:lnSpc>
                <a:spcPts val="3200"/>
              </a:lnSpc>
              <a:spcBef>
                <a:spcPts val="0"/>
              </a:spcBef>
              <a:buFont typeface="Wingdings" panose="05000000000000000000" charset="0"/>
              <a:buChar char=""/>
            </a:pP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   ③</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检查方式：</a:t>
            </a:r>
            <a:r>
              <a:rPr sz="1800" dirty="0" smtClean="0">
                <a:sym typeface="+mn-ea"/>
              </a:rPr>
              <a:t>对照相关法规、标准，对照安全评价报告，检查</a:t>
            </a:r>
            <a:r>
              <a:rPr lang="zh-CN" sz="1800" dirty="0" smtClean="0">
                <a:sym typeface="+mn-ea"/>
              </a:rPr>
              <a:t>企业</a:t>
            </a:r>
            <a:r>
              <a:rPr sz="1800" dirty="0" smtClean="0">
                <a:sym typeface="+mn-ea"/>
              </a:rPr>
              <a:t>劳动防护用品发放计划及发放记录</a:t>
            </a:r>
            <a:r>
              <a:rPr lang="zh-CN" sz="1800" dirty="0" smtClean="0">
                <a:sym typeface="+mn-ea"/>
              </a:rPr>
              <a:t>，检查</a:t>
            </a:r>
            <a:r>
              <a:rPr sz="1800" dirty="0" smtClean="0">
                <a:sym typeface="+mn-ea"/>
              </a:rPr>
              <a:t>从业人员劳动防护用品（具）</a:t>
            </a:r>
            <a:r>
              <a:rPr lang="zh-CN" sz="1800" dirty="0" smtClean="0">
                <a:sym typeface="+mn-ea"/>
              </a:rPr>
              <a:t>配备及</a:t>
            </a:r>
            <a:r>
              <a:rPr sz="1800" dirty="0" smtClean="0">
                <a:sym typeface="+mn-ea"/>
              </a:rPr>
              <a:t>现场佩戴情况。</a:t>
            </a:r>
            <a:endParaRPr lang="zh-CN" sz="1800" dirty="0" smtClean="0"/>
          </a:p>
          <a:p>
            <a:pPr marL="0" lvl="0" indent="0" latinLnBrk="0">
              <a:lnSpc>
                <a:spcPts val="3000"/>
              </a:lnSpc>
              <a:spcBef>
                <a:spcPts val="0"/>
              </a:spcBef>
              <a:buFont typeface="Wingdings" panose="05000000000000000000" charset="0"/>
              <a:buNone/>
            </a:pPr>
            <a:endPar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endParaRPr>
          </a:p>
          <a:p>
            <a:pPr marL="0" lvl="0" indent="0" latinLnBrk="0">
              <a:lnSpc>
                <a:spcPts val="3000"/>
              </a:lnSpc>
              <a:spcBef>
                <a:spcPts val="0"/>
              </a:spcBef>
              <a:buFont typeface="Wingdings" panose="05000000000000000000" charset="0"/>
              <a:buNone/>
            </a:pP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 </a:t>
            </a:r>
            <a:endParaRPr lang="zh-CN" altLang="en-US" sz="2000"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705928"/>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en-US" altLang="zh-CN" sz="18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（10）特殊危险作业安全管理，发包、出租单位安全管理，外协施工单位安全管理方面</a:t>
            </a:r>
            <a:endPar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endParaRPr>
          </a:p>
          <a:p>
            <a:pPr marL="0" lvl="0" indent="0" latinLnBrk="0">
              <a:lnSpc>
                <a:spcPts val="250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sym typeface="+mn-ea"/>
              </a:rPr>
              <a:t>共8项。编录了《安全生产法》4条，《河北省安全生产条例》4条相关条款的规定内容。</a:t>
            </a:r>
            <a:endParaRPr lang="en-US" altLang="zh-CN" sz="1800" dirty="0" smtClean="0">
              <a:sym typeface="+mn-ea"/>
            </a:endParaRPr>
          </a:p>
          <a:p>
            <a:pPr marL="0" lvl="0" indent="0" latinLnBrk="0">
              <a:lnSpc>
                <a:spcPts val="2500"/>
              </a:lnSpc>
              <a:spcBef>
                <a:spcPts val="0"/>
              </a:spcBef>
              <a:buFont typeface="Wingdings" panose="05000000000000000000" charset="0"/>
              <a:buNone/>
            </a:pP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②重点注意条款：</a:t>
            </a:r>
            <a:r>
              <a:rPr lang="en-US" altLang="zh-CN" sz="1800" dirty="0" smtClean="0">
                <a:sym typeface="+mn-ea"/>
              </a:rPr>
              <a:t>第十(8）项：《河北省安全生产条例》第二十六条第二款</a:t>
            </a:r>
            <a:r>
              <a:rPr lang="zh-CN" altLang="en-US" sz="1800" dirty="0" smtClean="0">
                <a:sym typeface="+mn-ea"/>
              </a:rPr>
              <a:t>的</a:t>
            </a:r>
            <a:r>
              <a:rPr lang="en-US" altLang="zh-CN" sz="1800" dirty="0" smtClean="0">
                <a:sym typeface="+mn-ea"/>
              </a:rPr>
              <a:t>相关规定</a:t>
            </a:r>
            <a:r>
              <a:rPr lang="zh-CN" altLang="en-US" sz="1800" dirty="0" smtClean="0">
                <a:sym typeface="+mn-ea"/>
              </a:rPr>
              <a:t>适用于</a:t>
            </a:r>
            <a:r>
              <a:rPr lang="en-US" altLang="zh-CN" sz="1800" dirty="0" smtClean="0">
                <a:sym typeface="+mn-ea"/>
              </a:rPr>
              <a:t>化工（危险化学品）生产经营单位</a:t>
            </a:r>
            <a:r>
              <a:rPr lang="zh-CN" altLang="en-US" sz="1800" dirty="0" smtClean="0">
                <a:sym typeface="+mn-ea"/>
              </a:rPr>
              <a:t>：生产经营单位</a:t>
            </a:r>
            <a:r>
              <a:rPr lang="en-US" altLang="zh-CN" sz="1800" dirty="0" smtClean="0">
                <a:sym typeface="+mn-ea"/>
              </a:rPr>
              <a:t>应当对承包、承租单位或者个人的安全生产工作进行统一协调、管理，定期进行安全检查，并在专门安全生产管理协议或者承包、租赁合同中，依法对各自的安全生产管理职责以及生产安全事故报告、调查处理、应急救援、经济赔偿、事故风险金等安全生产事项作出明确约定。   </a:t>
            </a:r>
            <a:endPar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endParaRPr>
          </a:p>
          <a:p>
            <a:pPr marL="0" lvl="0" indent="0" latinLnBrk="0">
              <a:lnSpc>
                <a:spcPts val="3000"/>
              </a:lnSpc>
              <a:spcBef>
                <a:spcPts val="0"/>
              </a:spcBef>
              <a:buFont typeface="Wingdings" panose="05000000000000000000" charset="0"/>
              <a:buNone/>
            </a:pP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    </a:t>
            </a:r>
            <a:endParaRPr lang="zh-CN" altLang="en-US" sz="20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p:cNvSpPr>
          <p:nvPr>
            <p:ph idx="1"/>
          </p:nvPr>
        </p:nvSpPr>
        <p:spPr>
          <a:xfrm>
            <a:off x="500063" y="1511300"/>
            <a:ext cx="8194675" cy="4365625"/>
          </a:xfrm>
        </p:spPr>
        <p:txBody>
          <a:bodyPr wrap="square" lIns="91440" tIns="45720" rIns="91440" bIns="45720" anchor="t"/>
          <a:lstStyle/>
          <a:p>
            <a:pPr eaLnBrk="1" hangingPunct="1"/>
            <a:r>
              <a:rPr lang="en-US" altLang="zh-CN" dirty="0"/>
              <a:t>    </a:t>
            </a:r>
            <a:endParaRPr lang="en-US" altLang="zh-CN" dirty="0"/>
          </a:p>
          <a:p>
            <a:pPr algn="ctr" eaLnBrk="1" latinLnBrk="0" hangingPunct="1">
              <a:lnSpc>
                <a:spcPts val="3800"/>
              </a:lnSpc>
              <a:spcBef>
                <a:spcPct val="0"/>
              </a:spcBef>
              <a:buNone/>
            </a:pPr>
            <a:endParaRPr lang="zh-CN" altLang="en-US" dirty="0">
              <a:sym typeface="+mn-ea"/>
            </a:endParaRPr>
          </a:p>
          <a:p>
            <a:pPr algn="ctr" eaLnBrk="1" latinLnBrk="0" hangingPunct="1">
              <a:lnSpc>
                <a:spcPts val="3800"/>
              </a:lnSpc>
              <a:spcBef>
                <a:spcPct val="0"/>
              </a:spcBef>
              <a:buNone/>
            </a:pPr>
            <a:endParaRPr lang="zh-CN" altLang="en-US" dirty="0">
              <a:sym typeface="+mn-ea"/>
            </a:endParaRPr>
          </a:p>
          <a:p>
            <a:pPr algn="ctr" eaLnBrk="1" latinLnBrk="0" hangingPunct="1">
              <a:lnSpc>
                <a:spcPts val="3800"/>
              </a:lnSpc>
              <a:spcBef>
                <a:spcPct val="0"/>
              </a:spcBef>
              <a:buNone/>
            </a:pPr>
            <a:r>
              <a:rPr lang="zh-CN" altLang="en-US" sz="2800" dirty="0">
                <a:latin typeface="微软雅黑" panose="020B0503020204020204" charset="-122"/>
                <a:ea typeface="微软雅黑" panose="020B0503020204020204" charset="-122"/>
                <a:sym typeface="+mn-ea"/>
              </a:rPr>
              <a:t>一、《行业手册》的基本架构及主要内容</a:t>
            </a:r>
            <a:endParaRPr lang="en-US" altLang="zh-CN" sz="2800" dirty="0">
              <a:latin typeface="微软雅黑" panose="020B0503020204020204" charset="-122"/>
              <a:ea typeface="微软雅黑" panose="020B0503020204020204" charset="-122"/>
            </a:endParaRPr>
          </a:p>
          <a:p>
            <a:pPr eaLnBrk="1" latinLnBrk="0" hangingPunct="1">
              <a:lnSpc>
                <a:spcPts val="3800"/>
              </a:lnSpc>
              <a:spcBef>
                <a:spcPct val="0"/>
              </a:spcBef>
              <a:buNone/>
            </a:pPr>
            <a:endParaRPr lang="zh-CN" altLang="en-US" sz="2800" dirty="0"/>
          </a:p>
          <a:p>
            <a:pPr eaLnBrk="1" hangingPunct="1">
              <a:buNone/>
            </a:pPr>
            <a:endParaRPr lang="en-US" altLang="zh-CN" sz="28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705928"/>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en-US" altLang="zh-CN" sz="18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（10）特殊危险作业安全管理，发包、出租单位安全管理，外协施工单位安全管理方面</a:t>
            </a:r>
            <a:endPar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endParaRPr>
          </a:p>
          <a:p>
            <a:pPr algn="l" latinLnBrk="0">
              <a:lnSpc>
                <a:spcPts val="2500"/>
              </a:lnSpc>
              <a:spcBef>
                <a:spcPts val="0"/>
              </a:spcBef>
              <a:buFont typeface="Wingdings" panose="05000000000000000000" charset="0"/>
              <a:buChar char=""/>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   ③</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检查方式：</a:t>
            </a:r>
            <a:r>
              <a:rPr sz="1800" dirty="0" smtClean="0">
                <a:sym typeface="+mn-ea"/>
              </a:rPr>
              <a:t>检查企业特殊作业管理制度、检维修管理制度及其作业票证形式是否符合相关法律法规、国家标准或行业标准规定和文件要求，是否符合企业的实际情况；结合现场检查，结合特殊作业人员笔记，结合查阅已完成的作业票证存根，检查企业特殊作业管理制度、检维修管理制度是否得到严格落实，比如：动火前气体取样分析时间、取样部位、监护人全作业过程监护、受限空间作业防护设施配备、盲板抽堵部位示意图等具体细节是否得到严格落实；企业特殊作业、检维修作业前的风险辨识组织是否科学，辨识内容是否全面，是否存在违法违规行为。</a:t>
            </a:r>
            <a:r>
              <a:rPr lang="zh-CN" sz="1800" dirty="0" smtClean="0">
                <a:sym typeface="+mn-ea"/>
              </a:rPr>
              <a:t>现场检查企业对发包、出租单位、外协施工单位安全协议签订落实情况、安全管理情况。</a:t>
            </a:r>
            <a:endParaRPr sz="1800" dirty="0" smtClean="0"/>
          </a:p>
          <a:p>
            <a:pPr algn="l" latinLnBrk="0">
              <a:lnSpc>
                <a:spcPts val="3200"/>
              </a:lnSpc>
              <a:spcBef>
                <a:spcPts val="0"/>
              </a:spcBef>
              <a:buFont typeface="Wingdings" panose="05000000000000000000" charset="0"/>
              <a:buChar char=""/>
            </a:pPr>
            <a:endParaRPr sz="1800" dirty="0" smtClean="0"/>
          </a:p>
          <a:p>
            <a:pPr marL="0" lvl="0" indent="0" latinLnBrk="0">
              <a:lnSpc>
                <a:spcPts val="2500"/>
              </a:lnSpc>
              <a:spcBef>
                <a:spcPts val="0"/>
              </a:spcBef>
              <a:buFont typeface="Wingdings" panose="05000000000000000000" charset="0"/>
              <a:buNone/>
            </a:pPr>
            <a:endPar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endParaRPr>
          </a:p>
          <a:p>
            <a:pPr marL="0" lvl="0" algn="l" latinLnBrk="0">
              <a:lnSpc>
                <a:spcPts val="3000"/>
              </a:lnSpc>
              <a:spcBef>
                <a:spcPts val="0"/>
              </a:spcBef>
              <a:buFont typeface="Wingdings" panose="05000000000000000000" charset="0"/>
              <a:buNone/>
            </a:pPr>
            <a:endParaRPr lang="zh-CN" altLang="en-US" sz="2000"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705928"/>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zh-CN" altLang="en-US" sz="18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（11）重大危险源安全管理、事故应急救援预案制定及演练方面</a:t>
            </a:r>
            <a:endPar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endParaRPr>
          </a:p>
          <a:p>
            <a:pPr marL="0" lvl="0" indent="0" latinLnBrk="0">
              <a:lnSpc>
                <a:spcPts val="250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sym typeface="+mn-ea"/>
              </a:rPr>
              <a:t>共20项。编录了《安全生产法》2条，《安全生产违法行为行政处罚办法》2条，《危险化学品重大危险源监督管理暂行规定》15条，《危险化学品经营许可证管理办法》1条相关条款的规定内容。</a:t>
            </a:r>
            <a:endParaRPr lang="en-US" altLang="zh-CN" sz="1800" dirty="0" smtClean="0">
              <a:sym typeface="+mn-ea"/>
            </a:endParaRPr>
          </a:p>
          <a:p>
            <a:pPr marL="0" lvl="0" indent="0" latinLnBrk="0">
              <a:lnSpc>
                <a:spcPts val="2500"/>
              </a:lnSpc>
              <a:spcBef>
                <a:spcPts val="0"/>
              </a:spcBef>
              <a:buFont typeface="Wingdings" panose="05000000000000000000" charset="0"/>
              <a:buNone/>
            </a:pP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②重点注意条款：</a:t>
            </a:r>
            <a:r>
              <a:rPr lang="en-US" altLang="zh-CN" sz="1800" dirty="0" smtClean="0">
                <a:sym typeface="+mn-ea"/>
              </a:rPr>
              <a:t>第十一(7）项：《危险化学品重大危险源监督管理暂行规定》第十三条</a:t>
            </a:r>
            <a:r>
              <a:rPr lang="zh-CN" altLang="en-US" sz="1800" dirty="0" smtClean="0">
                <a:sym typeface="+mn-ea"/>
              </a:rPr>
              <a:t>对危险化学品重大危险源的一些特殊</a:t>
            </a:r>
            <a:r>
              <a:rPr lang="en-US" altLang="zh-CN" sz="1800" dirty="0" smtClean="0">
                <a:sym typeface="+mn-ea"/>
              </a:rPr>
              <a:t>相关规定</a:t>
            </a:r>
            <a:r>
              <a:rPr lang="zh-CN" altLang="en-US" sz="1800" dirty="0" smtClean="0">
                <a:sym typeface="+mn-ea"/>
              </a:rPr>
              <a:t>。</a:t>
            </a:r>
            <a:endParaRPr lang="zh-CN" altLang="en-US" sz="1800" dirty="0" smtClean="0">
              <a:sym typeface="+mn-ea"/>
            </a:endParaRPr>
          </a:p>
          <a:p>
            <a:pPr marL="0" lvl="0" algn="l" latinLnBrk="0">
              <a:lnSpc>
                <a:spcPts val="2500"/>
              </a:lnSpc>
              <a:spcBef>
                <a:spcPts val="0"/>
              </a:spcBef>
              <a:buFont typeface="Wingdings" panose="05000000000000000000" charset="0"/>
              <a:buNone/>
            </a:pPr>
            <a:r>
              <a:rPr lang="zh-CN" altLang="en-US" sz="1800" dirty="0" smtClean="0">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  ③</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检查方式：</a:t>
            </a:r>
            <a:r>
              <a:rPr lang="en-US" altLang="zh-CN" sz="1800" dirty="0" smtClean="0">
                <a:sym typeface="+mn-ea"/>
              </a:rPr>
              <a:t>在专家的支持和参与下，对照企业重大危险源评估备案资料，依据标准、规范，深入检查企业重大危险源安全</a:t>
            </a:r>
            <a:r>
              <a:rPr lang="zh-CN" altLang="en-US" sz="1800" dirty="0" smtClean="0">
                <a:sym typeface="+mn-ea"/>
              </a:rPr>
              <a:t>条件</a:t>
            </a:r>
            <a:r>
              <a:rPr lang="en-US" altLang="zh-CN" sz="1800" dirty="0" smtClean="0">
                <a:sym typeface="+mn-ea"/>
              </a:rPr>
              <a:t>情况，并结合现场检查，检查企业重大危险源管理制度落实</a:t>
            </a:r>
            <a:r>
              <a:rPr lang="zh-CN" altLang="en-US" sz="1800" dirty="0" smtClean="0">
                <a:sym typeface="+mn-ea"/>
              </a:rPr>
              <a:t>情况</a:t>
            </a:r>
            <a:r>
              <a:rPr lang="en-US" altLang="zh-CN" sz="1800" dirty="0" smtClean="0">
                <a:sym typeface="+mn-ea"/>
              </a:rPr>
              <a:t>。</a:t>
            </a:r>
            <a:r>
              <a:rPr lang="zh-CN" altLang="en-US" sz="1800" dirty="0" smtClean="0">
                <a:sym typeface="+mn-ea"/>
              </a:rPr>
              <a:t>结合《安全生产应急管理执法检查表》专项检查表的相关内容对企业事故应急预案制定、演练方面开展检查。</a:t>
            </a:r>
            <a:endParaRPr lang="en-US" altLang="zh-CN" sz="1800" dirty="0" smtClean="0">
              <a:sym typeface="+mn-ea"/>
            </a:endParaRPr>
          </a:p>
          <a:p>
            <a:pPr marL="0" lvl="0" algn="l" latinLnBrk="0">
              <a:lnSpc>
                <a:spcPts val="3000"/>
              </a:lnSpc>
              <a:spcBef>
                <a:spcPts val="0"/>
              </a:spcBef>
              <a:buFont typeface="Wingdings" panose="05000000000000000000" charset="0"/>
              <a:buNone/>
            </a:pPr>
            <a:endParaRPr lang="zh-CN" altLang="en-US" sz="2000"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705928"/>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en-US" altLang="zh-CN" sz="18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（12）安全风险因素辨识与管控，安全检查及事故隐患排查治理方面</a:t>
            </a:r>
            <a:endPar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endParaRPr>
          </a:p>
          <a:p>
            <a:pPr marL="0" lvl="0" indent="0" latinLnBrk="0">
              <a:lnSpc>
                <a:spcPts val="250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sym typeface="+mn-ea"/>
              </a:rPr>
              <a:t>共6项。编录了《安全生产法》3条，《河北省安全生产条例》3条相关条款的规定内容。</a:t>
            </a:r>
            <a:endParaRPr lang="en-US" altLang="zh-CN" sz="1800" dirty="0" smtClean="0">
              <a:sym typeface="+mn-ea"/>
            </a:endParaRPr>
          </a:p>
          <a:p>
            <a:pPr marL="0" lvl="0" indent="0" latinLnBrk="0">
              <a:lnSpc>
                <a:spcPts val="2500"/>
              </a:lnSpc>
              <a:spcBef>
                <a:spcPts val="0"/>
              </a:spcBef>
              <a:buFont typeface="Wingdings" panose="05000000000000000000" charset="0"/>
              <a:buNone/>
            </a:pP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②重点注意条款：</a:t>
            </a:r>
            <a:r>
              <a:rPr lang="en-US" altLang="zh-CN" sz="1800" dirty="0" smtClean="0">
                <a:sym typeface="+mn-ea"/>
              </a:rPr>
              <a:t>第十二(5）项：《河北省安全生产条例》第二十条第一款、第二款</a:t>
            </a:r>
            <a:r>
              <a:rPr lang="zh-CN" altLang="en-US" sz="1800" dirty="0" smtClean="0">
                <a:sym typeface="+mn-ea"/>
              </a:rPr>
              <a:t>的</a:t>
            </a:r>
            <a:r>
              <a:rPr lang="en-US" altLang="zh-CN" sz="1800" dirty="0" smtClean="0">
                <a:sym typeface="+mn-ea"/>
              </a:rPr>
              <a:t>相关规定</a:t>
            </a:r>
            <a:r>
              <a:rPr lang="zh-CN" altLang="en-US" sz="1800" dirty="0" smtClean="0">
                <a:sym typeface="+mn-ea"/>
              </a:rPr>
              <a:t>适用于</a:t>
            </a:r>
            <a:r>
              <a:rPr lang="en-US" altLang="zh-CN" sz="1800" dirty="0" smtClean="0">
                <a:sym typeface="+mn-ea"/>
              </a:rPr>
              <a:t>化工（危险化学品）生产经营单位</a:t>
            </a:r>
            <a:r>
              <a:rPr lang="zh-CN" altLang="en-US" sz="1800" dirty="0" smtClean="0">
                <a:sym typeface="+mn-ea"/>
              </a:rPr>
              <a:t>：</a:t>
            </a:r>
            <a:r>
              <a:rPr lang="en-US" altLang="zh-CN" sz="1800" dirty="0" smtClean="0">
                <a:sym typeface="+mn-ea"/>
              </a:rPr>
              <a:t>应当对发现的风险因素和事故隐患及时管控、整改。隐患整改应当制定方案，落实责任、措施、资金、时限和预案；对因限于物质、技术等条件不能及时整改的事故隐患，应当采取必要的安全防范措施。</a:t>
            </a:r>
            <a:endPar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endParaRPr>
          </a:p>
          <a:p>
            <a:pPr marL="0" lvl="0" indent="0" latinLnBrk="0">
              <a:lnSpc>
                <a:spcPts val="3000"/>
              </a:lnSpc>
              <a:spcBef>
                <a:spcPts val="0"/>
              </a:spcBef>
              <a:buFont typeface="Wingdings" panose="05000000000000000000" charset="0"/>
              <a:buNone/>
            </a:pP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     ③</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检查方式：</a:t>
            </a:r>
            <a:r>
              <a:rPr lang="zh-CN" altLang="en-US" sz="1800" dirty="0" smtClean="0">
                <a:solidFill>
                  <a:srgbClr val="002060"/>
                </a:solidFill>
                <a:latin typeface="+mn-ea"/>
                <a:cs typeface="黑体" panose="02010609060101010101" charset="-122"/>
                <a:sym typeface="+mn-ea"/>
              </a:rPr>
              <a:t>结合《事故隐患排查治理执法检查表》专项检查内容开展检查。</a:t>
            </a:r>
            <a:endParaRPr lang="zh-CN" altLang="en-US" sz="1800" dirty="0" smtClean="0">
              <a:solidFill>
                <a:srgbClr val="002060"/>
              </a:solidFill>
              <a:latin typeface="+mn-ea"/>
              <a:cs typeface="黑体" panose="02010609060101010101" charset="-122"/>
              <a:sym typeface="+mn-e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705928"/>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zh-CN" altLang="en-US" sz="18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（13）停产、停工、复工、复产及解散安全管理方面</a:t>
            </a:r>
            <a:endPar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endParaRPr>
          </a:p>
          <a:p>
            <a:pPr marL="0" lvl="0" indent="0" latinLnBrk="0">
              <a:lnSpc>
                <a:spcPts val="206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sym typeface="+mn-ea"/>
              </a:rPr>
              <a:t>共3项。编录了《河北省安全生产条例》1条，《危险化学品安全管理条例》2条相关条款的规定内容。</a:t>
            </a:r>
            <a:endParaRPr lang="en-US" altLang="zh-CN" sz="1800" dirty="0" smtClean="0">
              <a:sym typeface="+mn-ea"/>
            </a:endParaRPr>
          </a:p>
          <a:p>
            <a:pPr marL="0" lvl="0" indent="0" latinLnBrk="0">
              <a:lnSpc>
                <a:spcPts val="2060"/>
              </a:lnSpc>
              <a:spcBef>
                <a:spcPts val="0"/>
              </a:spcBef>
              <a:buFont typeface="Wingdings" panose="05000000000000000000" charset="0"/>
              <a:buNone/>
            </a:pP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②重点注意条款：</a:t>
            </a:r>
            <a:r>
              <a:rPr lang="en-US" altLang="zh-CN" sz="1800" dirty="0" smtClean="0">
                <a:sym typeface="+mn-ea"/>
              </a:rPr>
              <a:t>第十三(1）项：《河北省安全生产条例》第三十三条</a:t>
            </a:r>
            <a:r>
              <a:rPr lang="zh-CN" altLang="en-US" sz="1800" dirty="0" smtClean="0">
                <a:sym typeface="+mn-ea"/>
              </a:rPr>
              <a:t>的</a:t>
            </a:r>
            <a:r>
              <a:rPr lang="en-US" altLang="zh-CN" sz="1800" dirty="0" smtClean="0">
                <a:sym typeface="+mn-ea"/>
              </a:rPr>
              <a:t>相关规定</a:t>
            </a:r>
            <a:r>
              <a:rPr lang="zh-CN" altLang="en-US" sz="1800" dirty="0" smtClean="0">
                <a:sym typeface="+mn-ea"/>
              </a:rPr>
              <a:t>：</a:t>
            </a:r>
            <a:r>
              <a:rPr lang="en-US" altLang="zh-CN" sz="1800" dirty="0" smtClean="0">
                <a:sym typeface="+mn-ea"/>
              </a:rPr>
              <a:t>危险化学品的生产、经营、储存、使用单位在结束停产、停业、停工、停止建设，恢复生产经营前，应当制定复工复产工作方案并组织论证（要有论证的相应书面材料），根据工作方案中安全生产的要求对从业人员进行专项培训（安全教育培训档案应当有相关资料），进行安全生产检查，检查合格（应当有支持合格结论的相应书面材料）后方可恢复生产。</a:t>
            </a:r>
            <a:endParaRPr lang="en-US" altLang="zh-CN" sz="1800" dirty="0" smtClean="0"/>
          </a:p>
          <a:p>
            <a:pPr marL="0" lvl="0" indent="0" latinLnBrk="0">
              <a:lnSpc>
                <a:spcPts val="2060"/>
              </a:lnSpc>
              <a:spcBef>
                <a:spcPts val="0"/>
              </a:spcBef>
              <a:buFont typeface="Wingdings" panose="05000000000000000000" charset="0"/>
              <a:buNone/>
            </a:pPr>
            <a:r>
              <a:rPr lang="en-US" altLang="zh-CN" sz="1800" dirty="0" smtClean="0">
                <a:sym typeface="+mn-ea"/>
              </a:rPr>
              <a:t>    第十三(2）项：《危险化学品安全管理条例》第二十七条、第三十二条</a:t>
            </a:r>
            <a:r>
              <a:rPr lang="zh-CN" altLang="en-US" sz="1800" dirty="0" smtClean="0">
                <a:sym typeface="+mn-ea"/>
              </a:rPr>
              <a:t>的</a:t>
            </a:r>
            <a:r>
              <a:rPr lang="en-US" altLang="zh-CN" sz="1800" dirty="0" smtClean="0">
                <a:sym typeface="+mn-ea"/>
              </a:rPr>
              <a:t>相关规定，生产、储存、使用危险化学品的单位转产、停产、停业或者解散的，应当采取有效措施，及时、妥善处置其危险化学品生产装置、储存设施以及库存的危险化学品，不得丢弃危险化学品。</a:t>
            </a:r>
            <a:endPar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endParaRPr>
          </a:p>
          <a:p>
            <a:pPr marL="0" lvl="0" indent="0" latinLnBrk="0">
              <a:lnSpc>
                <a:spcPts val="2060"/>
              </a:lnSpc>
              <a:spcBef>
                <a:spcPts val="0"/>
              </a:spcBef>
              <a:buFont typeface="Wingdings" panose="05000000000000000000" charset="0"/>
              <a:buNone/>
            </a:pP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     ③</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检查方式：</a:t>
            </a:r>
            <a:r>
              <a:rPr lang="en-US" altLang="zh-CN" sz="1800" dirty="0" smtClean="0">
                <a:sym typeface="+mn-ea"/>
              </a:rPr>
              <a:t>对照法律规定，检查危险化学品生产装置、储存设施以及库存的危险化学品</a:t>
            </a:r>
            <a:r>
              <a:rPr lang="zh-CN" altLang="en-US" sz="1800" dirty="0" smtClean="0">
                <a:sym typeface="+mn-ea"/>
              </a:rPr>
              <a:t>处置情况，检查</a:t>
            </a:r>
            <a:r>
              <a:rPr lang="en-US" altLang="zh-CN" sz="1800" dirty="0" smtClean="0">
                <a:sym typeface="+mn-ea"/>
              </a:rPr>
              <a:t>复工复产工作方案</a:t>
            </a:r>
            <a:r>
              <a:rPr lang="zh-CN" altLang="en-US" sz="1800" dirty="0" smtClean="0">
                <a:sym typeface="+mn-ea"/>
              </a:rPr>
              <a:t>组织论证情况，从业人员专项培训情况</a:t>
            </a:r>
            <a:r>
              <a:rPr lang="en-US" altLang="zh-CN" sz="1800" dirty="0" smtClean="0">
                <a:sym typeface="+mn-ea"/>
              </a:rPr>
              <a:t>。</a:t>
            </a:r>
            <a:endPar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endParaRPr>
          </a:p>
          <a:p>
            <a:pPr marL="0" lvl="0" algn="l" latinLnBrk="0">
              <a:lnSpc>
                <a:spcPts val="3000"/>
              </a:lnSpc>
              <a:spcBef>
                <a:spcPts val="0"/>
              </a:spcBef>
              <a:buFont typeface="Wingdings" panose="05000000000000000000" charset="0"/>
              <a:buNone/>
            </a:pPr>
            <a:endParaRPr lang="zh-CN" altLang="en-US" sz="2000" dirty="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695133"/>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en-US" altLang="zh-CN" sz="18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（14）生产安全事故报告、处置，事故情况评估及整改措施落实方面</a:t>
            </a:r>
            <a:endPar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endParaRPr>
          </a:p>
          <a:p>
            <a:pPr marL="0" lvl="0" indent="0" latinLnBrk="0">
              <a:lnSpc>
                <a:spcPts val="250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sym typeface="+mn-ea"/>
              </a:rPr>
              <a:t>共5项。编录了《安全生产法》2条，《河北省安全生产条例》1条，《危险化学品安全管理条例》2条相关条款的规定内容。</a:t>
            </a:r>
            <a:endParaRPr lang="en-US" altLang="zh-CN" sz="1800" dirty="0" smtClean="0">
              <a:sym typeface="+mn-ea"/>
            </a:endParaRPr>
          </a:p>
          <a:p>
            <a:pPr marL="0" lvl="0" indent="0" latinLnBrk="0">
              <a:lnSpc>
                <a:spcPts val="2500"/>
              </a:lnSpc>
              <a:spcBef>
                <a:spcPts val="0"/>
              </a:spcBef>
              <a:buFont typeface="Wingdings" panose="05000000000000000000" charset="0"/>
              <a:buNone/>
            </a:pP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②重点注意条款：</a:t>
            </a:r>
            <a:r>
              <a:rPr lang="en-US" altLang="zh-CN" sz="1800" dirty="0" smtClean="0">
                <a:sym typeface="+mn-ea"/>
              </a:rPr>
              <a:t>第十四(3）项：《河北省安全生产条例》第六十八条第二款、第三款</a:t>
            </a:r>
            <a:r>
              <a:rPr lang="zh-CN" altLang="en-US" sz="1800" dirty="0" smtClean="0">
                <a:sym typeface="+mn-ea"/>
              </a:rPr>
              <a:t>的</a:t>
            </a:r>
            <a:r>
              <a:rPr lang="en-US" altLang="zh-CN" sz="1800" dirty="0" smtClean="0">
                <a:sym typeface="+mn-ea"/>
              </a:rPr>
              <a:t>相关规定，化工（危险化学品）生产经营单位应当建立生产安全事故评估制度。发生生产安全事故后，生产经营单位应当立即结合事故调查自行或者委托组织安全生产状况评估。发生一般生产安全事故的，应当对发生事故的单元进行安全生产状况评估；发生较大以上生产安全事故的，应当对本单位进行安全生产状况评估。</a:t>
            </a:r>
            <a:endParaRPr lang="en-US" altLang="zh-CN" sz="1800" dirty="0" smtClean="0"/>
          </a:p>
          <a:p>
            <a:pPr marL="0" lvl="0" indent="0" latinLnBrk="0">
              <a:lnSpc>
                <a:spcPts val="2500"/>
              </a:lnSpc>
              <a:spcBef>
                <a:spcPts val="0"/>
              </a:spcBef>
              <a:buFont typeface="Wingdings" panose="05000000000000000000" charset="0"/>
              <a:buNone/>
            </a:pP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     ③</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检查方式：</a:t>
            </a:r>
            <a:r>
              <a:rPr lang="en-US" altLang="zh-CN" sz="1800" dirty="0" smtClean="0">
                <a:sym typeface="+mn-ea"/>
              </a:rPr>
              <a:t>对照法律规定，检查</a:t>
            </a:r>
            <a:r>
              <a:rPr lang="zh-CN" altLang="en-US" sz="1800" dirty="0" smtClean="0">
                <a:sym typeface="+mn-ea"/>
              </a:rPr>
              <a:t>企业事故后</a:t>
            </a:r>
            <a:r>
              <a:rPr lang="en-US" altLang="zh-CN" sz="1800" dirty="0" smtClean="0">
                <a:sym typeface="+mn-ea"/>
              </a:rPr>
              <a:t>安全生产状况评估</a:t>
            </a:r>
            <a:r>
              <a:rPr lang="zh-CN" altLang="en-US" sz="1800" dirty="0" smtClean="0">
                <a:sym typeface="+mn-ea"/>
              </a:rPr>
              <a:t>情况</a:t>
            </a:r>
            <a:r>
              <a:rPr lang="en-US" altLang="zh-CN" sz="1800" dirty="0" smtClean="0">
                <a:sym typeface="+mn-ea"/>
              </a:rPr>
              <a:t>。</a:t>
            </a:r>
            <a:endPar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endParaRPr>
          </a:p>
          <a:p>
            <a:pPr marL="0" lvl="0" indent="0" latinLnBrk="0">
              <a:lnSpc>
                <a:spcPts val="2500"/>
              </a:lnSpc>
              <a:spcBef>
                <a:spcPts val="0"/>
              </a:spcBef>
              <a:buFont typeface="Wingdings" panose="05000000000000000000" charset="0"/>
              <a:buNone/>
            </a:pPr>
            <a:endPar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endParaRPr>
          </a:p>
          <a:p>
            <a:pPr marL="0" lvl="0" indent="0" latinLnBrk="0">
              <a:lnSpc>
                <a:spcPts val="3000"/>
              </a:lnSpc>
              <a:spcBef>
                <a:spcPts val="0"/>
              </a:spcBef>
              <a:buFont typeface="Wingdings" panose="05000000000000000000" charset="0"/>
              <a:buNone/>
            </a:pPr>
            <a:endParaRPr lang="zh-CN" altLang="en-US" sz="2000" dirty="0"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393700" y="1705928"/>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en-US" altLang="zh-CN" sz="1800" dirty="0" smtClean="0"/>
              <a:t>  2</a:t>
            </a:r>
            <a:r>
              <a:rPr lang="zh-CN" altLang="en-US" sz="1800" dirty="0" smtClean="0"/>
              <a:t>、《危化检查表》内容解读（共</a:t>
            </a:r>
            <a:r>
              <a:rPr lang="en-US" altLang="zh-CN" sz="1800" dirty="0" smtClean="0"/>
              <a:t>25</a:t>
            </a:r>
            <a:r>
              <a:rPr lang="zh-CN" altLang="en-US" sz="1800" dirty="0" smtClean="0"/>
              <a:t>个方面）</a:t>
            </a:r>
            <a:endParaRPr lang="zh-CN" altLang="en-US" sz="1800" dirty="0" smtClean="0"/>
          </a:p>
          <a:p>
            <a:pPr marL="0" lvl="0" indent="0" latinLnBrk="0">
              <a:lnSpc>
                <a:spcPts val="2500"/>
              </a:lnSpc>
              <a:spcBef>
                <a:spcPts val="0"/>
              </a:spcBef>
              <a:buFont typeface="Wingdings" panose="05000000000000000000" charset="0"/>
              <a:buNone/>
            </a:pPr>
            <a:r>
              <a:rPr lang="zh-CN" altLang="en-US" sz="18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（15）危险化学品生产、经营、使用安全许可（备案）方面</a:t>
            </a:r>
            <a:endParaRPr lang="en-US" altLang="zh-CN" sz="1800" dirty="0" smtClean="0">
              <a:solidFill>
                <a:srgbClr val="FF0000"/>
              </a:solidFill>
              <a:latin typeface="微软雅黑" panose="020B0503020204020204" charset="-122"/>
              <a:ea typeface="微软雅黑" panose="020B0503020204020204" charset="-122"/>
              <a:cs typeface="微软雅黑" panose="020B0503020204020204" charset="-122"/>
            </a:endParaRPr>
          </a:p>
          <a:p>
            <a:pPr marL="0" lvl="0" indent="0" latinLnBrk="0">
              <a:lnSpc>
                <a:spcPts val="250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sym typeface="+mn-ea"/>
              </a:rPr>
              <a:t>共34项。编录了《安全生产法》1条，《安全生产许可证条例》3条，《安全生产违法行为行政处罚办法》5条，《危险化学品安全管理条例》6条，《危险化学品生产企业安全生产许可证实施办法》7条，《危险化学品经营许可证管理办法》5条，《危险化学品安全使用许可证实施办法》7条相关条款的规定内容。</a:t>
            </a:r>
            <a:endParaRPr lang="en-US" altLang="zh-CN" sz="1800" dirty="0" smtClean="0">
              <a:sym typeface="+mn-ea"/>
            </a:endParaRPr>
          </a:p>
          <a:p>
            <a:pPr marL="0" lvl="0" indent="0" latinLnBrk="0">
              <a:lnSpc>
                <a:spcPts val="2500"/>
              </a:lnSpc>
              <a:spcBef>
                <a:spcPts val="0"/>
              </a:spcBef>
              <a:buFont typeface="Wingdings" panose="05000000000000000000" charset="0"/>
              <a:buNone/>
            </a:pP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②重点注意条款：</a:t>
            </a:r>
            <a:r>
              <a:rPr lang="en-US" altLang="zh-CN" sz="1800" dirty="0" smtClean="0">
                <a:sym typeface="+mn-ea"/>
              </a:rPr>
              <a:t>第十五(16）项：《安全生产违法行为行政处罚办法》第四十五条第（四）项</a:t>
            </a:r>
            <a:r>
              <a:rPr lang="zh-CN" altLang="en-US" sz="1800" dirty="0" smtClean="0">
                <a:sym typeface="+mn-ea"/>
              </a:rPr>
              <a:t>的</a:t>
            </a:r>
            <a:r>
              <a:rPr lang="en-US" altLang="zh-CN" sz="1800" dirty="0" smtClean="0">
                <a:sym typeface="+mn-ea"/>
              </a:rPr>
              <a:t>相关规定，化工（危险化学品）生产经营单位是否超过核定的生产能力、强度或者定员进行生产。</a:t>
            </a:r>
            <a:endPar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endParaRPr>
          </a:p>
          <a:p>
            <a:pPr marL="0" lvl="0" indent="0" latinLnBrk="0">
              <a:lnSpc>
                <a:spcPts val="3000"/>
              </a:lnSpc>
              <a:spcBef>
                <a:spcPts val="0"/>
              </a:spcBef>
              <a:buFont typeface="Wingdings" panose="05000000000000000000" charset="0"/>
              <a:buNone/>
            </a:pP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   </a:t>
            </a:r>
            <a:endParaRPr lang="zh-CN" altLang="en-US" sz="2000" dirty="0"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393700" y="1705928"/>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en-US" altLang="zh-CN" sz="1800" dirty="0" smtClean="0"/>
              <a:t>  2</a:t>
            </a:r>
            <a:r>
              <a:rPr lang="zh-CN" altLang="en-US" sz="1800" dirty="0" smtClean="0"/>
              <a:t>、《危化检查表》内容解读（共</a:t>
            </a:r>
            <a:r>
              <a:rPr lang="en-US" altLang="zh-CN" sz="1800" dirty="0" smtClean="0"/>
              <a:t>25</a:t>
            </a:r>
            <a:r>
              <a:rPr lang="zh-CN" altLang="en-US" sz="1800" dirty="0" smtClean="0"/>
              <a:t>个方面）</a:t>
            </a:r>
            <a:endParaRPr lang="zh-CN" altLang="en-US" sz="1800" dirty="0" smtClean="0"/>
          </a:p>
          <a:p>
            <a:pPr marL="0" lvl="0" indent="0" latinLnBrk="0">
              <a:lnSpc>
                <a:spcPts val="2500"/>
              </a:lnSpc>
              <a:spcBef>
                <a:spcPts val="0"/>
              </a:spcBef>
              <a:buFont typeface="Wingdings" panose="05000000000000000000" charset="0"/>
              <a:buNone/>
            </a:pPr>
            <a:r>
              <a:rPr lang="zh-CN" altLang="en-US" sz="18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（15）危险化学品生产、经营、使用安全许可（备案）方面</a:t>
            </a:r>
            <a:endParaRPr lang="en-US" altLang="zh-CN" sz="1800" dirty="0" smtClean="0">
              <a:solidFill>
                <a:srgbClr val="FF0000"/>
              </a:solidFill>
              <a:latin typeface="微软雅黑" panose="020B0503020204020204" charset="-122"/>
              <a:ea typeface="微软雅黑" panose="020B0503020204020204" charset="-122"/>
              <a:cs typeface="微软雅黑" panose="020B0503020204020204" charset="-122"/>
            </a:endParaRPr>
          </a:p>
          <a:p>
            <a:pPr marL="0" lvl="0" indent="0" latinLnBrk="0">
              <a:lnSpc>
                <a:spcPts val="250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   ③</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检查方式：</a:t>
            </a:r>
            <a:r>
              <a:rPr lang="en-US" altLang="zh-CN" sz="1800" dirty="0" smtClean="0">
                <a:sym typeface="+mn-ea"/>
              </a:rPr>
              <a:t>检查企业所有相关证件、备案文件是否已超过有效期限；结合现场检查情况，结合生产报表，结合企业财务登记账务，结合企业出入库票据，检查企业生产（经营、使用）的危险化学品品种是否变化，危险化学品生产能力、最大储存量、使用量是否变化，是否与安全生产（使用、经营）许可证一致，是否及时申请变更；对照法人营业执照和企业实际情况，检查企业法定代表人、经济类型是否变更，是否与安全生产（使用、经营）许可证一致，是否及时申请变更。</a:t>
            </a:r>
            <a:endParaRPr lang="en-US" altLang="zh-CN" sz="1800" dirty="0" smtClean="0">
              <a:sym typeface="+mn-ea"/>
            </a:endParaRPr>
          </a:p>
          <a:p>
            <a:pPr marL="0" lvl="0" indent="0" latinLnBrk="0">
              <a:lnSpc>
                <a:spcPts val="3000"/>
              </a:lnSpc>
              <a:spcBef>
                <a:spcPts val="0"/>
              </a:spcBef>
              <a:buFont typeface="Wingdings" panose="05000000000000000000" charset="0"/>
              <a:buNone/>
            </a:pPr>
            <a:endParaRPr lang="en-US" altLang="zh-CN" sz="1800" dirty="0" smtClean="0"/>
          </a:p>
          <a:p>
            <a:pPr marL="0" lvl="0" algn="l" latinLnBrk="0">
              <a:lnSpc>
                <a:spcPts val="3000"/>
              </a:lnSpc>
              <a:spcBef>
                <a:spcPts val="0"/>
              </a:spcBef>
              <a:buFont typeface="Wingdings" panose="05000000000000000000" charset="0"/>
              <a:buNone/>
            </a:pPr>
            <a:endParaRPr lang="zh-CN" altLang="en-US" sz="2000" dirty="0"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695133"/>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（16）化工（危险化学品）生产经营单位建设项目安全设施“三同时”安全管理方面</a:t>
            </a:r>
            <a:endPar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endParaRPr>
          </a:p>
          <a:p>
            <a:pPr marL="0" lvl="0" indent="0" latinLnBrk="0">
              <a:lnSpc>
                <a:spcPts val="250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sym typeface="+mn-ea"/>
              </a:rPr>
              <a:t>共19项。编录了《安全生产法》4条，《河北省安全生产条例》2条（其中1条与《安全生产法》相关规定相同），《建设项目安全设施“三同时”监督管理办法》4条，《危险化学品安全管理条例》1条，《危险化学品建设项目安全监督管理办法》9条相关条款的规定内容。</a:t>
            </a:r>
            <a:endParaRPr lang="en-US" altLang="zh-CN" sz="1800" dirty="0" smtClean="0"/>
          </a:p>
          <a:p>
            <a:pPr marL="0" lvl="0" indent="0" latinLnBrk="0">
              <a:lnSpc>
                <a:spcPts val="3000"/>
              </a:lnSpc>
              <a:spcBef>
                <a:spcPts val="0"/>
              </a:spcBef>
              <a:buFont typeface="Wingdings" panose="05000000000000000000" charset="0"/>
              <a:buNone/>
            </a:pP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②重点注意</a:t>
            </a:r>
            <a:r>
              <a:rPr lang="zh-CN" altLang="en-US" sz="1800" dirty="0" smtClean="0">
                <a:solidFill>
                  <a:srgbClr val="FF0000"/>
                </a:solidFill>
                <a:latin typeface="黑体" panose="02010609060101010101" charset="-122"/>
                <a:ea typeface="黑体" panose="02010609060101010101" charset="-122"/>
                <a:sym typeface="+mn-ea"/>
              </a:rPr>
              <a:t>内容</a:t>
            </a:r>
            <a:r>
              <a:rPr lang="en-US" altLang="zh-CN" sz="1800" dirty="0" smtClean="0">
                <a:solidFill>
                  <a:srgbClr val="FF0000"/>
                </a:solidFill>
                <a:latin typeface="黑体" panose="02010609060101010101" charset="-122"/>
                <a:ea typeface="黑体" panose="02010609060101010101" charset="-122"/>
                <a:sym typeface="+mn-ea"/>
              </a:rPr>
              <a:t>：</a:t>
            </a:r>
            <a:r>
              <a:rPr lang="en-US" altLang="zh-CN" sz="1800" dirty="0" smtClean="0">
                <a:sym typeface="+mn-ea"/>
              </a:rPr>
              <a:t>化工企业的危险化学品建设项目</a:t>
            </a:r>
            <a:r>
              <a:rPr lang="zh-CN" altLang="en-US" sz="1800" dirty="0" smtClean="0">
                <a:sym typeface="+mn-ea"/>
              </a:rPr>
              <a:t>按</a:t>
            </a:r>
            <a:r>
              <a:rPr lang="en-US" altLang="zh-CN" sz="1800" dirty="0" smtClean="0">
                <a:sym typeface="+mn-ea"/>
              </a:rPr>
              <a:t>《危险化学品建设项目安全监督管理办法》（国家安全监管总局令第45号）</a:t>
            </a:r>
            <a:r>
              <a:rPr lang="zh-CN" altLang="en-US" sz="1800" dirty="0" smtClean="0">
                <a:sym typeface="+mn-ea"/>
              </a:rPr>
              <a:t>，</a:t>
            </a:r>
            <a:r>
              <a:rPr lang="en-US" altLang="zh-CN" sz="1800" dirty="0" smtClean="0">
                <a:sym typeface="+mn-ea"/>
              </a:rPr>
              <a:t>化工企业的非危险化学品建设项目</a:t>
            </a:r>
            <a:r>
              <a:rPr lang="zh-CN" altLang="en-US" sz="1800" dirty="0" smtClean="0">
                <a:sym typeface="+mn-ea"/>
              </a:rPr>
              <a:t>（含</a:t>
            </a:r>
            <a:r>
              <a:rPr lang="en-US" altLang="zh-CN" sz="1800" dirty="0" smtClean="0">
                <a:sym typeface="+mn-ea"/>
              </a:rPr>
              <a:t>化工建设项目和非化工建设项目</a:t>
            </a:r>
            <a:r>
              <a:rPr lang="zh-CN" altLang="en-US" sz="1800" dirty="0" smtClean="0">
                <a:sym typeface="+mn-ea"/>
              </a:rPr>
              <a:t>）按</a:t>
            </a:r>
            <a:r>
              <a:rPr lang="en-US" altLang="zh-CN" sz="1800" dirty="0" smtClean="0">
                <a:sym typeface="+mn-ea"/>
              </a:rPr>
              <a:t>《建设项目安全设施“三同时”监督管理办法》（国家安全监管总局令第36号）</a:t>
            </a:r>
            <a:r>
              <a:rPr lang="zh-CN" altLang="en-US" sz="1800" dirty="0" smtClean="0">
                <a:sym typeface="+mn-ea"/>
              </a:rPr>
              <a:t>执行</a:t>
            </a:r>
            <a:r>
              <a:rPr lang="en-US" altLang="zh-CN" sz="1800" dirty="0" smtClean="0">
                <a:sym typeface="+mn-ea"/>
              </a:rPr>
              <a:t>。</a:t>
            </a:r>
            <a:endParaRPr lang="en-US" altLang="zh-CN" sz="1800" dirty="0" smtClean="0"/>
          </a:p>
          <a:p>
            <a:pPr marL="0" lvl="0" indent="0" latinLnBrk="0">
              <a:lnSpc>
                <a:spcPts val="2500"/>
              </a:lnSpc>
              <a:spcBef>
                <a:spcPts val="0"/>
              </a:spcBef>
              <a:buFont typeface="Wingdings" panose="05000000000000000000" charset="0"/>
              <a:buNone/>
            </a:pP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     ③</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检查方式：</a:t>
            </a:r>
            <a:r>
              <a:rPr lang="zh-CN" altLang="en-US" sz="1800" dirty="0" smtClean="0">
                <a:solidFill>
                  <a:srgbClr val="002060"/>
                </a:solidFill>
                <a:latin typeface="+mn-ea"/>
                <a:cs typeface="黑体" panose="02010609060101010101" charset="-122"/>
                <a:sym typeface="+mn-ea"/>
              </a:rPr>
              <a:t>结合现场检查情况，检查企业是否存在未批先建的新建、改建、扩建危险化学品建设项目（或其他建设项目），是否存在项目建设进度超前于许可审批的违法违规行为。</a:t>
            </a:r>
            <a:endParaRPr lang="zh-CN" altLang="en-US" sz="1800" dirty="0" smtClean="0">
              <a:solidFill>
                <a:srgbClr val="002060"/>
              </a:solidFill>
              <a:latin typeface="+mn-ea"/>
              <a:cs typeface="黑体" panose="02010609060101010101" charset="-122"/>
              <a:sym typeface="+mn-ea"/>
            </a:endParaRPr>
          </a:p>
          <a:p>
            <a:pPr marL="0" lvl="0" indent="0" latinLnBrk="0">
              <a:lnSpc>
                <a:spcPts val="3000"/>
              </a:lnSpc>
              <a:spcBef>
                <a:spcPts val="0"/>
              </a:spcBef>
              <a:buFont typeface="Wingdings" panose="05000000000000000000" charset="0"/>
              <a:buNone/>
            </a:pPr>
            <a:r>
              <a:rPr lang="en-US" altLang="zh-CN" sz="2000" dirty="0" smtClean="0"/>
              <a:t>   </a:t>
            </a:r>
            <a:endParaRPr lang="zh-CN" altLang="en-US" sz="2000" dirty="0" smtClean="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695133"/>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（17）危险化学品输送管道安全监督管理（含内部输送管道和外部输送管道）方面</a:t>
            </a:r>
            <a:endPar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endParaRPr>
          </a:p>
          <a:p>
            <a:pPr marL="0" lvl="0" indent="0" latinLnBrk="0">
              <a:lnSpc>
                <a:spcPts val="250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sym typeface="+mn-ea"/>
              </a:rPr>
              <a:t>共8项。编录了《危险化学品安全管理条例》2条，《危险化学品输送管道安全管理规定》6条相关条款的规定内容。</a:t>
            </a:r>
            <a:endParaRPr lang="en-US" altLang="zh-CN" sz="1800" dirty="0" smtClean="0">
              <a:sym typeface="+mn-ea"/>
            </a:endParaRPr>
          </a:p>
          <a:p>
            <a:pPr marL="0" lvl="0" indent="0" latinLnBrk="0">
              <a:lnSpc>
                <a:spcPts val="2500"/>
              </a:lnSpc>
              <a:spcBef>
                <a:spcPts val="0"/>
              </a:spcBef>
              <a:buFont typeface="Wingdings" panose="05000000000000000000" charset="0"/>
              <a:buNone/>
            </a:pP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②重点注意条款：</a:t>
            </a:r>
            <a:r>
              <a:rPr lang="en-US" altLang="zh-CN" sz="1800" dirty="0" smtClean="0">
                <a:sym typeface="+mn-ea"/>
              </a:rPr>
              <a:t>第十七(7）项：《危险化学品输送管道安全管理规定》第二十五条</a:t>
            </a:r>
            <a:r>
              <a:rPr lang="zh-CN" altLang="en-US" sz="1800" dirty="0" smtClean="0">
                <a:sym typeface="+mn-ea"/>
              </a:rPr>
              <a:t>的</a:t>
            </a:r>
            <a:r>
              <a:rPr lang="en-US" altLang="zh-CN" sz="1800" dirty="0" smtClean="0">
                <a:sym typeface="+mn-ea"/>
              </a:rPr>
              <a:t>相关规定，实施下列可能危及危险化学品管道安全运行的施工作业的，施工单位应当在开工的7日前书面通知管道单位，将施工作业方案报管道单位，并与管道单位共同制定应急预案，采取相应的安全防护措施，管道单位应当指派专人到现场进行管道安全保护指导：穿（跨）越管道的施工作业；（二）在管道线路中心线两侧5米至50米和管道附属设施周边100米地域范围内，新建、改建、扩建铁路、公路、河渠，架设电力线路，埋设地下电缆、光缆，设置安全接地体、避雷接地体；（三）在管道线路中心线两侧200米和管道附属设施周边500米地域范围内，实施爆破、地震法勘探或者工程挖掘、工程钻探、采矿等作业。</a:t>
            </a:r>
            <a:endParaRPr lang="en-US" altLang="zh-CN" sz="1800" dirty="0" smtClean="0"/>
          </a:p>
          <a:p>
            <a:pPr marL="0" lvl="0" indent="0" latinLnBrk="0">
              <a:lnSpc>
                <a:spcPts val="2500"/>
              </a:lnSpc>
              <a:spcBef>
                <a:spcPts val="0"/>
              </a:spcBef>
              <a:buFont typeface="Wingdings" panose="05000000000000000000" charset="0"/>
              <a:buNone/>
            </a:pP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      ③</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检查方式：</a:t>
            </a:r>
            <a:r>
              <a:rPr lang="zh-CN" altLang="en-US" sz="1800" dirty="0" smtClean="0">
                <a:solidFill>
                  <a:srgbClr val="002060"/>
                </a:solidFill>
                <a:latin typeface="黑体" panose="02010609060101010101" charset="-122"/>
                <a:ea typeface="黑体" panose="02010609060101010101" charset="-122"/>
                <a:cs typeface="黑体" panose="02010609060101010101" charset="-122"/>
                <a:sym typeface="+mn-ea"/>
              </a:rPr>
              <a:t>依据职责范围开展相应的安全生产执法检查。</a:t>
            </a:r>
            <a:endParaRPr lang="zh-CN" altLang="en-US" sz="1800" dirty="0" smtClean="0">
              <a:solidFill>
                <a:srgbClr val="002060"/>
              </a:solidFill>
              <a:latin typeface="黑体" panose="02010609060101010101" charset="-122"/>
              <a:ea typeface="黑体" panose="02010609060101010101" charset="-122"/>
              <a:cs typeface="黑体" panose="02010609060101010101" charset="-122"/>
              <a:sym typeface="+mn-ea"/>
            </a:endParaRPr>
          </a:p>
          <a:p>
            <a:pPr marL="0" lvl="0" indent="0" latinLnBrk="0">
              <a:lnSpc>
                <a:spcPts val="3000"/>
              </a:lnSpc>
              <a:spcBef>
                <a:spcPts val="0"/>
              </a:spcBef>
              <a:buFont typeface="Wingdings" panose="05000000000000000000" charset="0"/>
              <a:buNone/>
            </a:pPr>
            <a:endParaRPr lang="zh-CN" altLang="en-US" sz="1800" dirty="0" smtClean="0">
              <a:solidFill>
                <a:srgbClr val="002060"/>
              </a:solidFill>
              <a:latin typeface="黑体" panose="02010609060101010101" charset="-122"/>
              <a:ea typeface="黑体" panose="02010609060101010101" charset="-122"/>
              <a:cs typeface="黑体" panose="02010609060101010101" charset="-122"/>
              <a:sym typeface="+mn-ea"/>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695133"/>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（18）危险化学品登记，危险化学品安全技术说明书、安全标签，化学品物理性鉴定与分类管理方面</a:t>
            </a:r>
            <a:endPar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endParaRPr>
          </a:p>
          <a:p>
            <a:pPr marL="0" lvl="0" indent="0" latinLnBrk="0">
              <a:lnSpc>
                <a:spcPts val="250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sym typeface="+mn-ea"/>
              </a:rPr>
              <a:t>共17项。编录了《危险化学品安全管理条例》5条，《危险化学品登记管理办法》9条，《化学品物理危险性鉴定与分类管理办法》3条相关条款的规定内容。</a:t>
            </a:r>
            <a:endParaRPr lang="en-US" altLang="zh-CN" sz="1800" dirty="0" smtClean="0">
              <a:sym typeface="+mn-ea"/>
            </a:endParaRPr>
          </a:p>
          <a:p>
            <a:pPr marL="0" lvl="0" indent="0" latinLnBrk="0">
              <a:lnSpc>
                <a:spcPts val="2500"/>
              </a:lnSpc>
              <a:spcBef>
                <a:spcPts val="0"/>
              </a:spcBef>
              <a:buFont typeface="Wingdings" panose="05000000000000000000" charset="0"/>
              <a:buNone/>
            </a:pP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②重点注意条款：</a:t>
            </a:r>
            <a:r>
              <a:rPr lang="en-US" altLang="zh-CN" sz="1800" dirty="0" smtClean="0">
                <a:sym typeface="+mn-ea"/>
              </a:rPr>
              <a:t>第十八(3）项：依据《危险化学品安全管理条例》第十五条第一款</a:t>
            </a:r>
            <a:r>
              <a:rPr lang="zh-CN" altLang="en-US" sz="1800" dirty="0" smtClean="0">
                <a:sym typeface="+mn-ea"/>
              </a:rPr>
              <a:t>的</a:t>
            </a:r>
            <a:r>
              <a:rPr lang="en-US" altLang="zh-CN" sz="1800" dirty="0" smtClean="0">
                <a:sym typeface="+mn-ea"/>
              </a:rPr>
              <a:t>相关规定，危险化学品生产企业应当提供与其生产的危险化学品相符的化学品安全技术说明书，并在危险化学品包装（包括外包装件）上粘贴或者拴挂与包装内危险化学品相符的化学品安全标签。化学品安全技术说明书和化学品安全标签所载明的内容应当符合国家标准的要求。　</a:t>
            </a:r>
            <a:endParaRPr lang="en-US" altLang="zh-CN" sz="1800" dirty="0" smtClean="0"/>
          </a:p>
          <a:p>
            <a:pPr marL="0" lvl="0" indent="0" latinLnBrk="0">
              <a:lnSpc>
                <a:spcPts val="2500"/>
              </a:lnSpc>
              <a:spcBef>
                <a:spcPts val="0"/>
              </a:spcBef>
              <a:buFont typeface="Wingdings" panose="05000000000000000000" charset="0"/>
              <a:buNone/>
            </a:pP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      ③</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检查方式：</a:t>
            </a:r>
            <a:r>
              <a:rPr lang="en-US" altLang="zh-CN" sz="1800" dirty="0" smtClean="0">
                <a:sym typeface="+mn-ea"/>
              </a:rPr>
              <a:t>检查危险化学品登记内容是否与企业实际情况相一致</a:t>
            </a:r>
            <a:r>
              <a:rPr lang="zh-CN" altLang="en-US" sz="1800" dirty="0" smtClean="0">
                <a:sym typeface="+mn-ea"/>
              </a:rPr>
              <a:t>，检查</a:t>
            </a:r>
            <a:r>
              <a:rPr lang="en-US" altLang="zh-CN" sz="1800" dirty="0" smtClean="0">
                <a:sym typeface="+mn-ea"/>
              </a:rPr>
              <a:t>危险化学品安全技术说明书、安全标签是否科学、准确、全面，是否存在违法违规行为。</a:t>
            </a:r>
            <a:endParaRPr lang="en-US" altLang="zh-CN" sz="1800" dirty="0" smtClean="0">
              <a:sym typeface="+mn-ea"/>
            </a:endParaRPr>
          </a:p>
          <a:p>
            <a:pPr marL="0" lvl="0" indent="0" latinLnBrk="0">
              <a:lnSpc>
                <a:spcPts val="2500"/>
              </a:lnSpc>
              <a:spcBef>
                <a:spcPts val="0"/>
              </a:spcBef>
              <a:buFont typeface="Wingdings" panose="05000000000000000000" charset="0"/>
              <a:buNone/>
            </a:pP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    </a:t>
            </a:r>
            <a:endParaRPr lang="zh-CN" altLang="en-US" sz="20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一、</a:t>
            </a:r>
            <a:r>
              <a:rPr lang="zh-CN" altLang="en-US" sz="2400" dirty="0">
                <a:sym typeface="+mn-ea"/>
              </a:rPr>
              <a:t>《行业手册》的基本架构及主要内容</a:t>
            </a:r>
            <a:endParaRPr lang="zh-CN" altLang="en-US" sz="2400" dirty="0" smtClean="0"/>
          </a:p>
        </p:txBody>
      </p:sp>
      <p:sp>
        <p:nvSpPr>
          <p:cNvPr id="3" name="内容占位符 2"/>
          <p:cNvSpPr>
            <a:spLocks noGrp="1"/>
          </p:cNvSpPr>
          <p:nvPr>
            <p:ph idx="1"/>
          </p:nvPr>
        </p:nvSpPr>
        <p:spPr>
          <a:xfrm>
            <a:off x="254000" y="1912938"/>
            <a:ext cx="8637588" cy="3846513"/>
          </a:xfrm>
        </p:spPr>
        <p:txBody>
          <a:bodyPr vert="horz" wrap="square" lIns="91440" tIns="45720" rIns="91440" bIns="45720" numCol="1" anchor="t" anchorCtr="0" compatLnSpc="1"/>
          <a:lstStyle/>
          <a:p>
            <a:pPr>
              <a:lnSpc>
                <a:spcPts val="2500"/>
              </a:lnSpc>
              <a:buFont typeface="Wingdings" panose="05000000000000000000" charset="0"/>
              <a:buChar char=""/>
            </a:pPr>
            <a:r>
              <a:rPr lang="zh-CN" altLang="en-US" sz="2000" smtClean="0">
                <a:solidFill>
                  <a:srgbClr val="FF0000"/>
                </a:solidFill>
                <a:latin typeface="微软雅黑" panose="020B0503020204020204" charset="-122"/>
                <a:ea typeface="微软雅黑" panose="020B0503020204020204" charset="-122"/>
              </a:rPr>
              <a:t>基本架构：</a:t>
            </a:r>
            <a:endParaRPr lang="zh-CN" altLang="en-US" sz="2000" smtClean="0">
              <a:solidFill>
                <a:srgbClr val="FF0000"/>
              </a:solidFill>
              <a:latin typeface="微软雅黑" panose="020B0503020204020204" charset="-122"/>
              <a:ea typeface="微软雅黑" panose="020B0503020204020204" charset="-122"/>
            </a:endParaRPr>
          </a:p>
          <a:p>
            <a:pPr marL="0" indent="0" latinLnBrk="0">
              <a:lnSpc>
                <a:spcPts val="3000"/>
              </a:lnSpc>
              <a:spcBef>
                <a:spcPts val="0"/>
              </a:spcBef>
              <a:buFont typeface="Wingdings" panose="05000000000000000000" charset="0"/>
              <a:buNone/>
            </a:pPr>
            <a:r>
              <a:rPr lang="zh-CN" altLang="en-US" sz="1800" smtClean="0"/>
              <a:t>    </a:t>
            </a:r>
            <a:r>
              <a:rPr lang="zh-CN" altLang="en-US" sz="2000" smtClean="0"/>
              <a:t> 《行业手册》共编录</a:t>
            </a:r>
            <a:r>
              <a:rPr lang="zh-CN" altLang="en-US" sz="2000" smtClean="0">
                <a:solidFill>
                  <a:srgbClr val="FF0000"/>
                </a:solidFill>
              </a:rPr>
              <a:t>三方面</a:t>
            </a:r>
            <a:r>
              <a:rPr lang="zh-CN" altLang="en-US" sz="2000" smtClean="0"/>
              <a:t>内容：</a:t>
            </a:r>
            <a:endParaRPr lang="zh-CN" altLang="en-US" sz="2000" smtClean="0"/>
          </a:p>
          <a:p>
            <a:pPr marL="0" indent="0" latinLnBrk="0">
              <a:lnSpc>
                <a:spcPts val="3000"/>
              </a:lnSpc>
              <a:spcBef>
                <a:spcPts val="0"/>
              </a:spcBef>
              <a:buFont typeface="Wingdings" panose="05000000000000000000" charset="0"/>
              <a:buNone/>
            </a:pPr>
            <a:r>
              <a:rPr lang="zh-CN" altLang="en-US" sz="2000" smtClean="0"/>
              <a:t>      </a:t>
            </a:r>
            <a:r>
              <a:rPr lang="zh-CN" altLang="en-US" sz="2000" smtClean="0">
                <a:solidFill>
                  <a:srgbClr val="FF0000"/>
                </a:solidFill>
              </a:rPr>
              <a:t>一是</a:t>
            </a:r>
            <a:r>
              <a:rPr lang="zh-CN" altLang="en-US" sz="2000" smtClean="0"/>
              <a:t>行业安全生产</a:t>
            </a:r>
            <a:r>
              <a:rPr lang="en-US" altLang="zh-CN" sz="2000" smtClean="0">
                <a:solidFill>
                  <a:srgbClr val="002060"/>
                </a:solidFill>
              </a:rPr>
              <a:t>“</a:t>
            </a:r>
            <a:r>
              <a:rPr lang="zh-CN" altLang="en-US" sz="2000" smtClean="0">
                <a:solidFill>
                  <a:srgbClr val="002060"/>
                </a:solidFill>
              </a:rPr>
              <a:t>法律法规及制度规范</a:t>
            </a:r>
            <a:r>
              <a:rPr lang="en-US" altLang="zh-CN" sz="2000" smtClean="0">
                <a:solidFill>
                  <a:srgbClr val="002060"/>
                </a:solidFill>
              </a:rPr>
              <a:t>”</a:t>
            </a:r>
            <a:r>
              <a:rPr lang="zh-CN" altLang="en-US" sz="2000" smtClean="0">
                <a:solidFill>
                  <a:srgbClr val="002060"/>
                </a:solidFill>
              </a:rPr>
              <a:t>；</a:t>
            </a:r>
            <a:endParaRPr lang="zh-CN" altLang="en-US" sz="2000" smtClean="0">
              <a:solidFill>
                <a:srgbClr val="002060"/>
              </a:solidFill>
            </a:endParaRPr>
          </a:p>
          <a:p>
            <a:pPr marL="0" indent="0" latinLnBrk="0">
              <a:lnSpc>
                <a:spcPts val="3000"/>
              </a:lnSpc>
              <a:spcBef>
                <a:spcPts val="0"/>
              </a:spcBef>
              <a:buFont typeface="Wingdings" panose="05000000000000000000" charset="0"/>
              <a:buNone/>
            </a:pPr>
            <a:r>
              <a:rPr lang="zh-CN" altLang="en-US" sz="2000" smtClean="0">
                <a:solidFill>
                  <a:srgbClr val="002060"/>
                </a:solidFill>
              </a:rPr>
              <a:t>      </a:t>
            </a:r>
            <a:r>
              <a:rPr lang="zh-CN" altLang="en-US" sz="2000" smtClean="0">
                <a:solidFill>
                  <a:srgbClr val="FF0000"/>
                </a:solidFill>
              </a:rPr>
              <a:t>二是</a:t>
            </a:r>
            <a:r>
              <a:rPr lang="zh-CN" altLang="en-US" sz="2000" smtClean="0"/>
              <a:t>行业安全生产违法违规行为</a:t>
            </a:r>
            <a:r>
              <a:rPr lang="en-US" altLang="zh-CN" sz="2000" smtClean="0">
                <a:solidFill>
                  <a:srgbClr val="002060"/>
                </a:solidFill>
              </a:rPr>
              <a:t>“</a:t>
            </a:r>
            <a:r>
              <a:rPr lang="zh-CN" altLang="en-US" sz="2000" smtClean="0">
                <a:solidFill>
                  <a:srgbClr val="002060"/>
                </a:solidFill>
              </a:rPr>
              <a:t>行政处罚自由裁量标准</a:t>
            </a:r>
            <a:r>
              <a:rPr lang="en-US" altLang="zh-CN" sz="2000" smtClean="0">
                <a:solidFill>
                  <a:srgbClr val="002060"/>
                </a:solidFill>
              </a:rPr>
              <a:t>”</a:t>
            </a:r>
            <a:r>
              <a:rPr lang="zh-CN" altLang="en-US" sz="2000" smtClean="0">
                <a:solidFill>
                  <a:srgbClr val="002060"/>
                </a:solidFill>
              </a:rPr>
              <a:t>；</a:t>
            </a:r>
            <a:endParaRPr lang="zh-CN" altLang="en-US" sz="2000" smtClean="0">
              <a:solidFill>
                <a:srgbClr val="002060"/>
              </a:solidFill>
            </a:endParaRPr>
          </a:p>
          <a:p>
            <a:pPr marL="0" indent="0" latinLnBrk="0">
              <a:lnSpc>
                <a:spcPts val="3000"/>
              </a:lnSpc>
              <a:spcBef>
                <a:spcPts val="0"/>
              </a:spcBef>
              <a:buFont typeface="Wingdings" panose="05000000000000000000" charset="0"/>
              <a:buNone/>
            </a:pPr>
            <a:r>
              <a:rPr lang="zh-CN" altLang="en-US" sz="2000" smtClean="0">
                <a:solidFill>
                  <a:srgbClr val="002060"/>
                </a:solidFill>
              </a:rPr>
              <a:t>      </a:t>
            </a:r>
            <a:r>
              <a:rPr lang="zh-CN" altLang="en-US" sz="2000" smtClean="0">
                <a:solidFill>
                  <a:srgbClr val="FF0000"/>
                </a:solidFill>
              </a:rPr>
              <a:t>三是</a:t>
            </a:r>
            <a:r>
              <a:rPr lang="zh-CN" altLang="en-US" sz="2000" smtClean="0"/>
              <a:t>行业企业</a:t>
            </a:r>
            <a:r>
              <a:rPr lang="en-US" altLang="zh-CN" sz="2000" smtClean="0">
                <a:solidFill>
                  <a:srgbClr val="002060"/>
                </a:solidFill>
              </a:rPr>
              <a:t>“</a:t>
            </a:r>
            <a:r>
              <a:rPr lang="zh-CN" altLang="en-US" sz="2000" smtClean="0">
                <a:solidFill>
                  <a:srgbClr val="002060"/>
                </a:solidFill>
              </a:rPr>
              <a:t>安全生产执法检查表</a:t>
            </a:r>
            <a:r>
              <a:rPr lang="en-US" altLang="zh-CN" sz="2000" smtClean="0">
                <a:solidFill>
                  <a:srgbClr val="002060"/>
                </a:solidFill>
              </a:rPr>
              <a:t>”</a:t>
            </a:r>
            <a:endParaRPr lang="en-US" altLang="zh-CN" sz="2000" smtClean="0">
              <a:solidFill>
                <a:srgbClr val="002060"/>
              </a:solidFill>
            </a:endParaRPr>
          </a:p>
          <a:p>
            <a:pPr marL="0" indent="0" latinLnBrk="0">
              <a:lnSpc>
                <a:spcPts val="3000"/>
              </a:lnSpc>
              <a:spcBef>
                <a:spcPts val="0"/>
              </a:spcBef>
              <a:buFont typeface="Wingdings" panose="05000000000000000000" charset="0"/>
              <a:buNone/>
            </a:pPr>
            <a:r>
              <a:rPr lang="en-US" altLang="zh-CN" sz="2000" smtClean="0">
                <a:solidFill>
                  <a:srgbClr val="002060"/>
                </a:solidFill>
              </a:rPr>
              <a:t>     </a:t>
            </a:r>
            <a:r>
              <a:rPr lang="zh-CN" altLang="en-US" sz="2000" smtClean="0">
                <a:latin typeface="楷体_GB2312" panose="02010609030101010101" charset="-122"/>
                <a:ea typeface="楷体_GB2312" panose="02010609030101010101" charset="-122"/>
              </a:rPr>
              <a:t>（含职业卫生以及技术服务机构、安全教育培训、应急管理、隐患排查治理等方面的行政处罚自由裁量标准和专项执法检查表）。</a:t>
            </a:r>
            <a:endParaRPr lang="zh-CN" altLang="en-US" sz="2000" smtClean="0">
              <a:latin typeface="楷体_GB2312" panose="02010609030101010101" charset="-122"/>
              <a:ea typeface="楷体_GB2312" panose="02010609030101010101" charset="-122"/>
            </a:endParaRPr>
          </a:p>
          <a:p>
            <a:pPr marL="0" indent="0" latinLnBrk="0">
              <a:lnSpc>
                <a:spcPts val="3000"/>
              </a:lnSpc>
              <a:spcBef>
                <a:spcPts val="0"/>
              </a:spcBef>
              <a:buFont typeface="Wingdings" panose="05000000000000000000" charset="0"/>
              <a:buNone/>
            </a:pPr>
            <a:r>
              <a:rPr lang="zh-CN" altLang="en-US" sz="2000" smtClean="0">
                <a:latin typeface="楷体_GB2312" panose="02010609030101010101" charset="-122"/>
                <a:ea typeface="楷体_GB2312" panose="02010609030101010101" charset="-122"/>
              </a:rPr>
              <a:t>      </a:t>
            </a:r>
            <a:r>
              <a:rPr lang="zh-CN" altLang="en-US" sz="2000" b="0" smtClean="0">
                <a:solidFill>
                  <a:srgbClr val="0070C0"/>
                </a:solidFill>
                <a:latin typeface="方正小标宋简体" panose="02010601030101010101" charset="-122"/>
                <a:ea typeface="方正小标宋简体" panose="02010601030101010101" charset="-122"/>
              </a:rPr>
              <a:t>本次《行业分册》解读，包含行业执法过程中对</a:t>
            </a:r>
            <a:r>
              <a:rPr lang="zh-CN" altLang="en-US" sz="2000" b="0" smtClean="0">
                <a:solidFill>
                  <a:srgbClr val="0070C0"/>
                </a:solidFill>
                <a:latin typeface="方正小标宋简体" panose="02010601030101010101" charset="-122"/>
                <a:ea typeface="方正小标宋简体" panose="02010601030101010101" charset="-122"/>
                <a:sym typeface="+mn-ea"/>
              </a:rPr>
              <a:t>技术服务机构、安全教育培训、应急管理、隐患排查治理等专项执法检查内容的解读。省局已安排了关于职业卫生执法检查内容的专题解读，本次解读不再涉及。</a:t>
            </a:r>
            <a:endParaRPr lang="zh-CN" altLang="en-US" sz="2000" b="0" dirty="0" smtClean="0">
              <a:solidFill>
                <a:srgbClr val="0070C0"/>
              </a:solidFill>
              <a:latin typeface="方正小标宋简体" panose="02010601030101010101" charset="-122"/>
              <a:ea typeface="方正小标宋简体" panose="02010601030101010101" charset="-122"/>
              <a:sym typeface="+mn-ea"/>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695133"/>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en-US" altLang="zh-CN" sz="18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（19）非药品类易制毒化学品监督管理方面</a:t>
            </a:r>
            <a:endPar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endParaRPr>
          </a:p>
          <a:p>
            <a:pPr marL="0" lvl="0" indent="0" latinLnBrk="0">
              <a:lnSpc>
                <a:spcPts val="250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sym typeface="+mn-ea"/>
              </a:rPr>
              <a:t>共11项。编录了《易制毒化学品管理条例》6条，《非药品类易制毒化学品生产、经营许可办法》5条相关条款的规定内容。</a:t>
            </a:r>
            <a:endParaRPr lang="en-US" altLang="zh-CN" sz="1800" dirty="0" smtClean="0"/>
          </a:p>
          <a:p>
            <a:pPr marL="0" lvl="0" indent="0" latinLnBrk="0">
              <a:lnSpc>
                <a:spcPts val="3000"/>
              </a:lnSpc>
              <a:spcBef>
                <a:spcPts val="0"/>
              </a:spcBef>
              <a:buFont typeface="Wingdings" panose="05000000000000000000" charset="0"/>
              <a:buNone/>
            </a:pP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②重点注意条款</a:t>
            </a:r>
            <a:r>
              <a:rPr lang="zh-CN" altLang="en-US" sz="1800" dirty="0" smtClean="0">
                <a:solidFill>
                  <a:srgbClr val="FF0000"/>
                </a:solidFill>
                <a:latin typeface="黑体" panose="02010609060101010101" charset="-122"/>
                <a:ea typeface="黑体" panose="02010609060101010101" charset="-122"/>
                <a:sym typeface="+mn-ea"/>
              </a:rPr>
              <a:t>和内容</a:t>
            </a:r>
            <a:r>
              <a:rPr lang="en-US" altLang="zh-CN" sz="1800" dirty="0" smtClean="0">
                <a:solidFill>
                  <a:srgbClr val="FF0000"/>
                </a:solidFill>
                <a:latin typeface="黑体" panose="02010609060101010101" charset="-122"/>
                <a:ea typeface="黑体" panose="02010609060101010101" charset="-122"/>
                <a:sym typeface="+mn-ea"/>
              </a:rPr>
              <a:t>：</a:t>
            </a:r>
            <a:r>
              <a:rPr lang="en-US" altLang="zh-CN" sz="1800" dirty="0" smtClean="0">
                <a:sym typeface="+mn-ea"/>
              </a:rPr>
              <a:t>法律依据《易制毒化学品管理条例》的名称不是“安全管理”，是“管理”，安全监管部门依法负责的是一、二、三类非药品类易制毒化学品的“监督管理”，不是“安全监督管理”。在执法检查书写文书，提出整改要求时，</a:t>
            </a:r>
            <a:r>
              <a:rPr lang="zh-CN" altLang="en-US" sz="1800" dirty="0" smtClean="0">
                <a:sym typeface="+mn-ea"/>
              </a:rPr>
              <a:t>要</a:t>
            </a:r>
            <a:r>
              <a:rPr lang="en-US" altLang="zh-CN" sz="1800" dirty="0" smtClean="0">
                <a:sym typeface="+mn-ea"/>
              </a:rPr>
              <a:t>注意《易制毒化学品管理条例》《非药品类易制毒化学品生产、经营许可办法》</a:t>
            </a:r>
            <a:r>
              <a:rPr lang="zh-CN" altLang="en-US" sz="1800" dirty="0" smtClean="0">
                <a:sym typeface="+mn-ea"/>
              </a:rPr>
              <a:t>的</a:t>
            </a:r>
            <a:r>
              <a:rPr lang="en-US" altLang="zh-CN" sz="1800" dirty="0" smtClean="0">
                <a:sym typeface="+mn-ea"/>
              </a:rPr>
              <a:t>相关字眼。</a:t>
            </a:r>
            <a:endParaRPr lang="en-US" altLang="zh-CN" sz="1800" dirty="0" smtClean="0">
              <a:sym typeface="+mn-ea"/>
            </a:endParaRPr>
          </a:p>
          <a:p>
            <a:pPr marL="0" lvl="0" indent="0" latinLnBrk="0">
              <a:lnSpc>
                <a:spcPts val="3000"/>
              </a:lnSpc>
              <a:spcBef>
                <a:spcPts val="0"/>
              </a:spcBef>
              <a:buFont typeface="Wingdings" panose="05000000000000000000" charset="0"/>
              <a:buNone/>
            </a:pPr>
            <a:r>
              <a:rPr lang="en-US" altLang="zh-CN" sz="1800" dirty="0" smtClean="0">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  ③</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检查方式：</a:t>
            </a:r>
            <a:r>
              <a:rPr lang="zh-CN" altLang="en-US" sz="1800" dirty="0" smtClean="0">
                <a:solidFill>
                  <a:srgbClr val="002060"/>
                </a:solidFill>
                <a:latin typeface="+mn-ea"/>
                <a:cs typeface="黑体" panose="02010609060101010101" charset="-122"/>
                <a:sym typeface="+mn-ea"/>
              </a:rPr>
              <a:t>对照规定，开展检查。</a:t>
            </a:r>
            <a:endParaRPr lang="zh-CN" altLang="en-US" sz="1800" dirty="0" smtClean="0">
              <a:solidFill>
                <a:srgbClr val="002060"/>
              </a:solidFill>
              <a:latin typeface="+mn-ea"/>
              <a:cs typeface="黑体" panose="02010609060101010101" charset="-122"/>
              <a:sym typeface="+mn-ea"/>
            </a:endParaRPr>
          </a:p>
          <a:p>
            <a:pPr marL="0" lvl="0" algn="l" latinLnBrk="0">
              <a:lnSpc>
                <a:spcPts val="3000"/>
              </a:lnSpc>
              <a:spcBef>
                <a:spcPts val="0"/>
              </a:spcBef>
              <a:buFont typeface="Wingdings" panose="05000000000000000000" charset="0"/>
              <a:buNone/>
            </a:pPr>
            <a:endParaRPr lang="zh-CN" altLang="en-US" sz="1800" dirty="0" smtClean="0">
              <a:solidFill>
                <a:srgbClr val="002060"/>
              </a:solidFill>
              <a:latin typeface="+mn-ea"/>
              <a:cs typeface="黑体" panose="02010609060101010101" charset="-122"/>
              <a:sym typeface="+mn-e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695133"/>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3500"/>
              </a:lnSpc>
              <a:spcBef>
                <a:spcPts val="0"/>
              </a:spcBef>
              <a:buFont typeface="Wingdings" panose="05000000000000000000" charset="0"/>
              <a:buNone/>
            </a:pPr>
            <a:r>
              <a:rPr lang="en-US" altLang="zh-CN" sz="2000" dirty="0" smtClean="0"/>
              <a:t>    </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（20）合并处罚、从重处罚、从轻处罚行为处理，拒绝、阻挠、不配合安全检查行为处理，拒不执行行政指令行为处理方面</a:t>
            </a:r>
            <a:endParaRPr lang="en-US" altLang="zh-CN" sz="1800" dirty="0" smtClean="0">
              <a:solidFill>
                <a:srgbClr val="FF0000"/>
              </a:solidFill>
              <a:latin typeface="微软雅黑" panose="020B0503020204020204" charset="-122"/>
              <a:ea typeface="微软雅黑" panose="020B0503020204020204" charset="-122"/>
              <a:cs typeface="微软雅黑" panose="020B0503020204020204" charset="-122"/>
            </a:endParaRPr>
          </a:p>
          <a:p>
            <a:pPr marL="0" lvl="0" indent="0" latinLnBrk="0">
              <a:lnSpc>
                <a:spcPts val="350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sym typeface="+mn-ea"/>
              </a:rPr>
              <a:t>共10项。编录了《安全生产法》1条，《河北省安全生产条例》1条，《安全生产违法行为行政处罚办法》8条相关条款的规定内容。</a:t>
            </a:r>
            <a:endParaRPr lang="en-US" altLang="zh-CN" sz="1800" dirty="0" smtClean="0"/>
          </a:p>
          <a:p>
            <a:pPr marL="0" lvl="0" indent="0" latinLnBrk="0">
              <a:lnSpc>
                <a:spcPts val="3500"/>
              </a:lnSpc>
              <a:spcBef>
                <a:spcPts val="0"/>
              </a:spcBef>
              <a:buFont typeface="Wingdings" panose="05000000000000000000" charset="0"/>
              <a:buNone/>
            </a:pP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②重点注意条款：</a:t>
            </a:r>
            <a:r>
              <a:rPr lang="en-US" altLang="zh-CN" sz="1800" dirty="0" smtClean="0">
                <a:sym typeface="+mn-ea"/>
              </a:rPr>
              <a:t>无</a:t>
            </a:r>
            <a:endParaRPr lang="en-US" altLang="zh-CN" sz="1800" dirty="0" smtClean="0"/>
          </a:p>
          <a:p>
            <a:pPr marL="0" lvl="0" indent="0" latinLnBrk="0">
              <a:lnSpc>
                <a:spcPts val="3500"/>
              </a:lnSpc>
              <a:spcBef>
                <a:spcPts val="0"/>
              </a:spcBef>
              <a:buFont typeface="Wingdings" panose="05000000000000000000" charset="0"/>
              <a:buNone/>
            </a:pP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    </a:t>
            </a:r>
            <a:endParaRPr lang="zh-CN" altLang="en-US" sz="2000" dirty="0"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695133"/>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（21）涉及安全评价报告、中介机构的相关方面</a:t>
            </a:r>
            <a:r>
              <a:rPr lang="zh-CN" altLang="en-US" sz="2000" dirty="0" smtClean="0">
                <a:solidFill>
                  <a:srgbClr val="FF0000"/>
                </a:solidFill>
                <a:latin typeface="微软雅黑" panose="020B0503020204020204" charset="-122"/>
                <a:ea typeface="微软雅黑" panose="020B0503020204020204" charset="-122"/>
                <a:cs typeface="微软雅黑" panose="020B0503020204020204" charset="-122"/>
              </a:rPr>
              <a:t>（行业内容）</a:t>
            </a:r>
            <a:endPar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endParaRPr>
          </a:p>
          <a:p>
            <a:pPr marL="0" lvl="0" indent="0" latinLnBrk="0">
              <a:lnSpc>
                <a:spcPts val="250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sym typeface="+mn-ea"/>
              </a:rPr>
              <a:t>共16项。编录了《安全生产法》1条，《建设项目安全设施“三同时”监督管理办法》1条，《安全生产违法行为行政处罚办法》1条，《危险化学品安全管理条例》2条，《危险化学品重大危险源监督管理暂行规定》1条，《危险化学品生产企业安全生产许可证实施办法》2条，《危险化学品经营许可证管理办法》2条，《危险化学品建设项目安全监督管理办法》1条，《危险化学品安全使用许可证实施办法》2条，《化学品物理危险性鉴定与分类管理办法》3条相关条款的规定内容。</a:t>
            </a:r>
            <a:endParaRPr lang="en-US" altLang="zh-CN" sz="1800" dirty="0" smtClean="0"/>
          </a:p>
          <a:p>
            <a:pPr marL="0" lvl="0" indent="0" latinLnBrk="0">
              <a:lnSpc>
                <a:spcPts val="2500"/>
              </a:lnSpc>
              <a:spcBef>
                <a:spcPts val="0"/>
              </a:spcBef>
              <a:buFont typeface="Wingdings" panose="05000000000000000000" charset="0"/>
              <a:buNone/>
            </a:pP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②重点注意条款：</a:t>
            </a:r>
            <a:r>
              <a:rPr lang="zh-CN" altLang="en-US" sz="1800" dirty="0" smtClean="0">
                <a:solidFill>
                  <a:srgbClr val="FF0000"/>
                </a:solidFill>
                <a:latin typeface="黑体" panose="02010609060101010101" charset="-122"/>
                <a:ea typeface="黑体" panose="02010609060101010101" charset="-122"/>
                <a:sym typeface="+mn-ea"/>
              </a:rPr>
              <a:t>无</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 </a:t>
            </a:r>
            <a:endPar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endParaRPr>
          </a:p>
          <a:p>
            <a:pPr marL="0" lvl="0" indent="0" latinLnBrk="0">
              <a:lnSpc>
                <a:spcPts val="2500"/>
              </a:lnSpc>
              <a:spcBef>
                <a:spcPts val="0"/>
              </a:spcBef>
              <a:buFont typeface="Wingdings" panose="05000000000000000000" charset="0"/>
              <a:buNone/>
            </a:pP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      ③</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检查方式：</a:t>
            </a:r>
            <a:r>
              <a:rPr lang="zh-CN" altLang="en-US" sz="1800" dirty="0" smtClean="0">
                <a:solidFill>
                  <a:srgbClr val="002060"/>
                </a:solidFill>
                <a:latin typeface="+mn-ea"/>
                <a:cs typeface="黑体" panose="02010609060101010101" charset="-122"/>
                <a:sym typeface="+mn-ea"/>
              </a:rPr>
              <a:t>结合行业实际，结合《技术服务机构执法检查表》相关内容开展检查。</a:t>
            </a:r>
            <a:endParaRPr lang="zh-CN" altLang="en-US" sz="1800" dirty="0" smtClean="0">
              <a:solidFill>
                <a:srgbClr val="002060"/>
              </a:solidFill>
              <a:latin typeface="+mn-ea"/>
              <a:cs typeface="黑体" panose="02010609060101010101" charset="-122"/>
              <a:sym typeface="+mn-ea"/>
            </a:endParaRPr>
          </a:p>
          <a:p>
            <a:pPr marL="0" lvl="0" algn="l" latinLnBrk="0">
              <a:lnSpc>
                <a:spcPts val="2500"/>
              </a:lnSpc>
              <a:spcBef>
                <a:spcPts val="0"/>
              </a:spcBef>
              <a:buFont typeface="Wingdings" panose="05000000000000000000" charset="0"/>
              <a:buNone/>
            </a:pPr>
            <a:r>
              <a:rPr lang="zh-CN" altLang="en-US" sz="2000" dirty="0" smtClean="0">
                <a:solidFill>
                  <a:srgbClr val="FF0000"/>
                </a:solidFill>
                <a:sym typeface="+mn-ea"/>
              </a:rPr>
              <a:t>    </a:t>
            </a:r>
            <a:r>
              <a:rPr lang="zh-CN" altLang="en-US" sz="1800" dirty="0" smtClean="0">
                <a:solidFill>
                  <a:srgbClr val="002060"/>
                </a:solidFill>
                <a:latin typeface="+mn-ea"/>
                <a:cs typeface="黑体" panose="02010609060101010101" charset="-122"/>
                <a:sym typeface="+mn-ea"/>
              </a:rPr>
              <a:t>《危险化学品安全生产执法检查表》</a:t>
            </a:r>
            <a:r>
              <a:rPr lang="zh-CN" altLang="en-US" sz="1800" dirty="0" smtClean="0">
                <a:solidFill>
                  <a:srgbClr val="002060"/>
                </a:solidFill>
                <a:latin typeface="+mn-ea"/>
                <a:cs typeface="黑体" panose="02010609060101010101" charset="-122"/>
              </a:rPr>
              <a:t>第22—25方面的检查内容即是技术服务机构、安全教育培训、应急管理、事故隐患排查治理方面的专项检查内容。</a:t>
            </a:r>
            <a:endParaRPr lang="zh-CN" altLang="en-US" sz="1800" dirty="0" smtClean="0">
              <a:solidFill>
                <a:srgbClr val="002060"/>
              </a:solidFill>
              <a:latin typeface="+mn-ea"/>
              <a:cs typeface="黑体" panose="02010609060101010101"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en-US" altLang="zh-CN" sz="2400" dirty="0" smtClean="0"/>
              <a:t> </a:t>
            </a:r>
            <a:endParaRPr lang="en-US" altLang="zh-CN" sz="2400" dirty="0" smtClean="0"/>
          </a:p>
        </p:txBody>
      </p:sp>
      <p:sp>
        <p:nvSpPr>
          <p:cNvPr id="3" name="内容占位符 2"/>
          <p:cNvSpPr>
            <a:spLocks noGrp="1"/>
          </p:cNvSpPr>
          <p:nvPr>
            <p:ph idx="1"/>
          </p:nvPr>
        </p:nvSpPr>
        <p:spPr>
          <a:xfrm>
            <a:off x="628015" y="1913255"/>
            <a:ext cx="8263890" cy="3699510"/>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None/>
            </a:pPr>
            <a:endParaRPr lang="zh-CN" altLang="en-US" sz="2000" dirty="0" smtClean="0">
              <a:solidFill>
                <a:srgbClr val="FF0000"/>
              </a:solidFill>
            </a:endParaRPr>
          </a:p>
          <a:p>
            <a:pPr indent="0" latinLnBrk="0">
              <a:lnSpc>
                <a:spcPts val="3800"/>
              </a:lnSpc>
              <a:spcBef>
                <a:spcPts val="0"/>
              </a:spcBef>
              <a:buFont typeface="Wingdings" panose="05000000000000000000" charset="0"/>
              <a:buNone/>
            </a:pPr>
            <a:r>
              <a:rPr lang="zh-CN" altLang="en-US" dirty="0" smtClean="0">
                <a:solidFill>
                  <a:srgbClr val="FF0000"/>
                </a:solidFill>
              </a:rPr>
              <a:t>（一）《危险化学品安全生产执法检查表》解读</a:t>
            </a:r>
            <a:endParaRPr lang="zh-CN" altLang="en-US" dirty="0" smtClean="0">
              <a:solidFill>
                <a:srgbClr val="FF0000"/>
              </a:solidFill>
            </a:endParaRPr>
          </a:p>
          <a:p>
            <a:pPr marL="0" lvl="0" indent="0" latinLnBrk="0">
              <a:lnSpc>
                <a:spcPts val="3800"/>
              </a:lnSpc>
              <a:spcBef>
                <a:spcPts val="0"/>
              </a:spcBef>
              <a:buFont typeface="Wingdings" panose="05000000000000000000" charset="0"/>
              <a:buNone/>
            </a:pPr>
            <a:r>
              <a:rPr lang="en-US" altLang="zh-CN" dirty="0" smtClean="0"/>
              <a:t>         3</a:t>
            </a:r>
            <a:r>
              <a:rPr lang="zh-CN" altLang="en-US" dirty="0" smtClean="0"/>
              <a:t>、其他专项《检查表》学习解读</a:t>
            </a:r>
            <a:endParaRPr lang="zh-CN" altLang="en-US" dirty="0" smtClean="0"/>
          </a:p>
          <a:p>
            <a:pPr marL="0" lvl="0" indent="0" latinLnBrk="0">
              <a:lnSpc>
                <a:spcPts val="3800"/>
              </a:lnSpc>
              <a:spcBef>
                <a:spcPts val="0"/>
              </a:spcBef>
              <a:buFont typeface="Wingdings" panose="05000000000000000000" charset="0"/>
              <a:buNone/>
            </a:pPr>
            <a:r>
              <a:rPr lang="zh-CN" altLang="en-US" sz="2000" dirty="0" smtClean="0"/>
              <a:t>  </a:t>
            </a:r>
            <a:endParaRPr lang="zh-CN" altLang="en-US" sz="2000" dirty="0" smtClean="0">
              <a:solidFill>
                <a:srgbClr val="FF0000"/>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695450"/>
            <a:ext cx="8988425" cy="4549140"/>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（一）《危险化学品安全生产执法检查表》解读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en-US" altLang="zh-CN" sz="1800" dirty="0" smtClean="0"/>
              <a:t> 3</a:t>
            </a:r>
            <a:r>
              <a:rPr lang="zh-CN" altLang="en-US" sz="1800" dirty="0" smtClean="0"/>
              <a:t>、其他专项《检查表》内容学习解读（共</a:t>
            </a:r>
            <a:r>
              <a:rPr lang="en-US" altLang="zh-CN" sz="1800" dirty="0" smtClean="0"/>
              <a:t>4</a:t>
            </a:r>
            <a:r>
              <a:rPr lang="zh-CN" altLang="en-US" sz="1800" dirty="0" smtClean="0"/>
              <a:t>个方面）</a:t>
            </a:r>
            <a:endParaRPr lang="zh-CN" altLang="en-US" sz="1800" dirty="0" smtClean="0"/>
          </a:p>
          <a:p>
            <a:pPr marL="0" lvl="0" indent="0" latinLnBrk="0">
              <a:lnSpc>
                <a:spcPts val="2500"/>
              </a:lnSpc>
              <a:spcBef>
                <a:spcPts val="0"/>
              </a:spcBef>
              <a:buFont typeface="Wingdings" panose="05000000000000000000" charset="0"/>
              <a:buNone/>
            </a:pPr>
            <a:r>
              <a:rPr lang="zh-CN" altLang="en-US" sz="1800" dirty="0" smtClean="0"/>
              <a:t>    </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002060"/>
                </a:solidFill>
                <a:latin typeface="微软雅黑" panose="020B0503020204020204" charset="-122"/>
                <a:ea typeface="微软雅黑" panose="020B0503020204020204" charset="-122"/>
                <a:cs typeface="微软雅黑" panose="020B0503020204020204" charset="-122"/>
              </a:rPr>
              <a:t>（1）</a:t>
            </a:r>
            <a:r>
              <a:rPr lang="en-US" altLang="zh-CN" sz="1800" dirty="0" smtClean="0">
                <a:solidFill>
                  <a:srgbClr val="002060"/>
                </a:solidFill>
                <a:latin typeface="微软雅黑" panose="020B0503020204020204" charset="-122"/>
                <a:ea typeface="微软雅黑" panose="020B0503020204020204" charset="-122"/>
                <a:cs typeface="微软雅黑" panose="020B0503020204020204" charset="-122"/>
                <a:sym typeface="+mn-ea"/>
              </a:rPr>
              <a:t>《技术服务机构执法检查表》</a:t>
            </a:r>
            <a:r>
              <a:rPr lang="en-US" altLang="zh-CN"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（1.2.3.4</a:t>
            </a:r>
            <a:r>
              <a:rPr lang="zh-CN" altLang="en-US"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，《危化检查表》第</a:t>
            </a:r>
            <a:r>
              <a:rPr lang="en-US" altLang="zh-CN"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22</a:t>
            </a:r>
            <a:r>
              <a:rPr lang="zh-CN" altLang="en-US"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个方面，最初为</a:t>
            </a:r>
            <a:r>
              <a:rPr lang="en-US" altLang="zh-CN"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4</a:t>
            </a:r>
            <a:r>
              <a:rPr lang="zh-CN" altLang="en-US"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个方面的检查内容，后调为了</a:t>
            </a:r>
            <a:r>
              <a:rPr lang="en-US" altLang="zh-CN"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3</a:t>
            </a:r>
            <a:r>
              <a:rPr lang="zh-CN" altLang="en-US"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个方面的检查内容</a:t>
            </a:r>
            <a:r>
              <a:rPr lang="en-US" altLang="zh-CN"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a:t>
            </a:r>
            <a:endParaRPr lang="en-US" altLang="zh-CN" sz="1800" dirty="0" smtClean="0">
              <a:solidFill>
                <a:srgbClr val="002060"/>
              </a:solidFill>
              <a:latin typeface="楷体_GB2312" panose="02010609030101010101" charset="-122"/>
              <a:ea typeface="楷体_GB2312" panose="02010609030101010101" charset="-122"/>
              <a:cs typeface="楷体_GB2312" panose="02010609030101010101" charset="-122"/>
            </a:endParaRPr>
          </a:p>
          <a:p>
            <a:pPr lvl="0" latinLnBrk="0">
              <a:lnSpc>
                <a:spcPts val="2500"/>
              </a:lnSpc>
              <a:spcBef>
                <a:spcPts val="0"/>
              </a:spcBef>
              <a:buFont typeface="Wingdings" panose="05000000000000000000" charset="0"/>
              <a:buChar char="Ø"/>
            </a:pPr>
            <a:r>
              <a:rPr lang="zh-CN" altLang="en-US" sz="2000" dirty="0" smtClean="0">
                <a:solidFill>
                  <a:srgbClr val="FF0000"/>
                </a:solidFill>
                <a:latin typeface="黑体" panose="02010609060101010101" charset="-122"/>
                <a:ea typeface="黑体" panose="02010609060101010101" charset="-122"/>
                <a:cs typeface="黑体" panose="02010609060101010101" charset="-122"/>
                <a:sym typeface="+mn-ea"/>
              </a:rPr>
              <a:t>关于《安全检测检验机构执法检查表》的学习解读</a:t>
            </a:r>
            <a:r>
              <a:rPr lang="en-US" altLang="zh-CN" sz="2000" dirty="0" smtClean="0">
                <a:solidFill>
                  <a:srgbClr val="FF0000"/>
                </a:solidFill>
                <a:latin typeface="黑体" panose="02010609060101010101" charset="-122"/>
                <a:ea typeface="黑体" panose="02010609060101010101" charset="-122"/>
                <a:cs typeface="黑体" panose="02010609060101010101" charset="-122"/>
                <a:sym typeface="+mn-ea"/>
              </a:rPr>
              <a:t> </a:t>
            </a:r>
            <a:r>
              <a:rPr lang="en-US" altLang="zh-CN" sz="1800" dirty="0" smtClean="0">
                <a:latin typeface="黑体" panose="02010609060101010101" charset="-122"/>
                <a:ea typeface="黑体" panose="02010609060101010101" charset="-122"/>
                <a:cs typeface="黑体" panose="02010609060101010101" charset="-122"/>
                <a:sym typeface="+mn-ea"/>
              </a:rPr>
              <a:t>    </a:t>
            </a:r>
            <a:endParaRPr lang="en-US" altLang="zh-CN" sz="1800" dirty="0" smtClean="0">
              <a:latin typeface="黑体" panose="02010609060101010101" charset="-122"/>
              <a:ea typeface="黑体" panose="02010609060101010101" charset="-122"/>
              <a:cs typeface="黑体" panose="02010609060101010101" charset="-122"/>
              <a:sym typeface="+mn-ea"/>
            </a:endParaRPr>
          </a:p>
          <a:p>
            <a:pPr marL="0" lvl="0" indent="0" latinLnBrk="0">
              <a:lnSpc>
                <a:spcPts val="250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sym typeface="+mn-ea"/>
              </a:rPr>
              <a:t>共20项。</a:t>
            </a:r>
            <a:r>
              <a:rPr lang="zh-CN" altLang="en-US" sz="1800" dirty="0" smtClean="0">
                <a:sym typeface="+mn-ea"/>
              </a:rPr>
              <a:t>资质条件方面</a:t>
            </a:r>
            <a:r>
              <a:rPr lang="en-US" altLang="zh-CN" sz="1800" dirty="0" smtClean="0">
                <a:sym typeface="+mn-ea"/>
              </a:rPr>
              <a:t>6</a:t>
            </a:r>
            <a:r>
              <a:rPr lang="zh-CN" altLang="en-US" sz="1800" dirty="0" smtClean="0">
                <a:sym typeface="+mn-ea"/>
              </a:rPr>
              <a:t>项，从业行为方面</a:t>
            </a:r>
            <a:r>
              <a:rPr lang="en-US" altLang="zh-CN" sz="1800" dirty="0" smtClean="0">
                <a:sym typeface="+mn-ea"/>
              </a:rPr>
              <a:t>14</a:t>
            </a:r>
            <a:r>
              <a:rPr lang="zh-CN" altLang="en-US" sz="1800" dirty="0" smtClean="0">
                <a:sym typeface="+mn-ea"/>
              </a:rPr>
              <a:t>项。依据的法律法规为《安全生产法》第六十九条和《安全生产检测检验机构管理规定》（原国家安全监管总局令第</a:t>
            </a:r>
            <a:r>
              <a:rPr lang="en-US" altLang="zh-CN" sz="1800" dirty="0" smtClean="0">
                <a:sym typeface="+mn-ea"/>
              </a:rPr>
              <a:t>12</a:t>
            </a:r>
            <a:r>
              <a:rPr lang="zh-CN" altLang="en-US" sz="1800" dirty="0" smtClean="0">
                <a:sym typeface="+mn-ea"/>
              </a:rPr>
              <a:t>号）。</a:t>
            </a:r>
            <a:endParaRPr lang="en-US" altLang="zh-CN" sz="1800" dirty="0" smtClean="0"/>
          </a:p>
          <a:p>
            <a:pPr marL="0" lvl="0" indent="0" latinLnBrk="0">
              <a:lnSpc>
                <a:spcPts val="2500"/>
              </a:lnSpc>
              <a:spcBef>
                <a:spcPts val="0"/>
              </a:spcBef>
              <a:buFont typeface="Wingdings" panose="05000000000000000000" charset="0"/>
              <a:buNone/>
            </a:pP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a:t>
            </a:r>
            <a:r>
              <a:rPr lang="zh-CN" altLang="en-US" sz="1800" dirty="0" smtClean="0">
                <a:solidFill>
                  <a:srgbClr val="FF0000"/>
                </a:solidFill>
                <a:latin typeface="黑体" panose="02010609060101010101" charset="-122"/>
                <a:ea typeface="黑体" panose="02010609060101010101" charset="-122"/>
                <a:sym typeface="+mn-ea"/>
              </a:rPr>
              <a:t>行业执法检查时需注意的重点内容</a:t>
            </a:r>
            <a:r>
              <a:rPr lang="en-US" altLang="zh-CN" sz="1800" dirty="0" smtClean="0">
                <a:solidFill>
                  <a:srgbClr val="FF0000"/>
                </a:solidFill>
                <a:latin typeface="黑体" panose="02010609060101010101" charset="-122"/>
                <a:ea typeface="黑体" panose="02010609060101010101" charset="-122"/>
                <a:sym typeface="+mn-ea"/>
              </a:rPr>
              <a:t>：</a:t>
            </a:r>
            <a:endParaRPr lang="en-US" altLang="zh-CN" sz="1800" dirty="0" smtClean="0">
              <a:solidFill>
                <a:srgbClr val="FF0000"/>
              </a:solidFill>
              <a:latin typeface="黑体" panose="02010609060101010101" charset="-122"/>
              <a:ea typeface="黑体" panose="02010609060101010101" charset="-122"/>
              <a:sym typeface="+mn-ea"/>
            </a:endParaRPr>
          </a:p>
          <a:p>
            <a:pPr marL="0" lvl="0" algn="l" latinLnBrk="0">
              <a:lnSpc>
                <a:spcPts val="2500"/>
              </a:lnSpc>
              <a:spcBef>
                <a:spcPts val="0"/>
              </a:spcBef>
              <a:buFont typeface="Wingdings" panose="05000000000000000000" charset="0"/>
              <a:buNone/>
            </a:pPr>
            <a:r>
              <a:rPr lang="en-US" altLang="zh-CN" sz="1800" dirty="0" smtClean="0">
                <a:solidFill>
                  <a:srgbClr val="FF0000"/>
                </a:solidFill>
                <a:latin typeface="黑体" panose="02010609060101010101" charset="-122"/>
                <a:ea typeface="黑体" panose="02010609060101010101" charset="-122"/>
                <a:sym typeface="+mn-ea"/>
              </a:rPr>
              <a:t>     </a:t>
            </a:r>
            <a:r>
              <a:rPr lang="en-US" altLang="zh-CN" sz="1800" b="0" dirty="0" smtClean="0">
                <a:solidFill>
                  <a:srgbClr val="FF0000"/>
                </a:solidFill>
                <a:latin typeface="黑体" panose="02010609060101010101" charset="-122"/>
                <a:ea typeface="黑体" panose="02010609060101010101" charset="-122"/>
                <a:sym typeface="+mn-ea"/>
              </a:rPr>
              <a:t> </a:t>
            </a:r>
            <a:r>
              <a:rPr lang="en-US" altLang="zh-CN" sz="1800" dirty="0" smtClean="0">
                <a:solidFill>
                  <a:srgbClr val="FF0000"/>
                </a:solidFill>
                <a:sym typeface="+mn-ea"/>
              </a:rPr>
              <a:t>一是</a:t>
            </a:r>
            <a:r>
              <a:rPr lang="en-US" altLang="zh-CN" sz="1800" dirty="0" smtClean="0">
                <a:sym typeface="+mn-ea"/>
              </a:rPr>
              <a:t>关于“从业行为第3项”的检查，结合实际执法检查情况，对照抽查安全生产检测检验机构提供的检测检验结果是否存在不真实、不准确、不客观的情况；</a:t>
            </a:r>
            <a:r>
              <a:rPr lang="en-US" altLang="zh-CN" sz="1800" dirty="0" smtClean="0">
                <a:solidFill>
                  <a:srgbClr val="FF0000"/>
                </a:solidFill>
                <a:sym typeface="+mn-ea"/>
              </a:rPr>
              <a:t>二是</a:t>
            </a:r>
            <a:r>
              <a:rPr lang="en-US" altLang="zh-CN" sz="1800" dirty="0" smtClean="0">
                <a:sym typeface="+mn-ea"/>
              </a:rPr>
              <a:t>关于“从业行为第14项”的检查，结合实际执法检查情况，对照抽查安全生产检测检验机构是否及时、如实报告检测过程中发现的重大事故隐患。</a:t>
            </a:r>
            <a:endParaRPr lang="en-US" altLang="zh-CN" sz="1800" dirty="0" smtClean="0"/>
          </a:p>
          <a:p>
            <a:pPr marL="0" lvl="0" indent="0" latinLnBrk="0">
              <a:lnSpc>
                <a:spcPts val="3000"/>
              </a:lnSpc>
              <a:spcBef>
                <a:spcPts val="0"/>
              </a:spcBef>
              <a:buFont typeface="Wingdings" panose="05000000000000000000" charset="0"/>
              <a:buNone/>
            </a:pPr>
            <a:endParaRPr lang="zh-CN" altLang="en-US" sz="2000" dirty="0" smtClean="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en-US" altLang="zh-CN" sz="2400" dirty="0" smtClean="0"/>
              <a:t> </a:t>
            </a:r>
            <a:endParaRPr lang="en-US" altLang="zh-CN" sz="2400" dirty="0" smtClean="0"/>
          </a:p>
        </p:txBody>
      </p:sp>
      <p:sp>
        <p:nvSpPr>
          <p:cNvPr id="3" name="内容占位符 2"/>
          <p:cNvSpPr>
            <a:spLocks noGrp="1"/>
          </p:cNvSpPr>
          <p:nvPr>
            <p:ph idx="1"/>
          </p:nvPr>
        </p:nvSpPr>
        <p:spPr>
          <a:xfrm>
            <a:off x="-23495" y="1695450"/>
            <a:ext cx="8988425" cy="4549140"/>
          </a:xfrm>
        </p:spPr>
        <p:txBody>
          <a:bodyPr vert="horz" wrap="square" lIns="91440" tIns="45720" rIns="91440" bIns="45720" numCol="1" anchor="t" anchorCtr="0" compatLnSpc="1"/>
          <a:lstStyle/>
          <a:p>
            <a:pPr marL="0" lvl="0" indent="0" latinLnBrk="0">
              <a:lnSpc>
                <a:spcPts val="2500"/>
              </a:lnSpc>
              <a:spcBef>
                <a:spcPts val="0"/>
              </a:spcBef>
              <a:buFont typeface="Wingdings" panose="05000000000000000000" charset="0"/>
              <a:buNone/>
            </a:pPr>
            <a:r>
              <a:rPr lang="en-US" altLang="zh-CN" sz="2000" dirty="0" smtClean="0"/>
              <a:t>     </a:t>
            </a:r>
            <a:r>
              <a:rPr lang="en-US" altLang="zh-CN" sz="1800" dirty="0" smtClean="0"/>
              <a:t> 3</a:t>
            </a:r>
            <a:r>
              <a:rPr lang="zh-CN" altLang="en-US" sz="1800" dirty="0" smtClean="0"/>
              <a:t>、其他专项《检查表》内容学习解读（共</a:t>
            </a:r>
            <a:r>
              <a:rPr lang="en-US" altLang="zh-CN" sz="1800" dirty="0" smtClean="0"/>
              <a:t>4</a:t>
            </a:r>
            <a:r>
              <a:rPr lang="zh-CN" altLang="en-US" sz="1800" dirty="0" smtClean="0"/>
              <a:t>个方面）</a:t>
            </a:r>
            <a:endParaRPr lang="zh-CN" altLang="en-US" sz="1800" dirty="0" smtClean="0"/>
          </a:p>
          <a:p>
            <a:pPr marL="0" lvl="0" indent="0" latinLnBrk="0">
              <a:lnSpc>
                <a:spcPts val="2300"/>
              </a:lnSpc>
              <a:spcBef>
                <a:spcPts val="0"/>
              </a:spcBef>
              <a:buFont typeface="Wingdings" panose="05000000000000000000" charset="0"/>
              <a:buNone/>
            </a:pPr>
            <a:r>
              <a:rPr lang="zh-CN" altLang="en-US" sz="1800" dirty="0" smtClean="0"/>
              <a:t>    </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002060"/>
                </a:solidFill>
                <a:latin typeface="微软雅黑" panose="020B0503020204020204" charset="-122"/>
                <a:ea typeface="微软雅黑" panose="020B0503020204020204" charset="-122"/>
                <a:cs typeface="微软雅黑" panose="020B0503020204020204" charset="-122"/>
              </a:rPr>
              <a:t>（1）</a:t>
            </a:r>
            <a:r>
              <a:rPr lang="en-US" altLang="zh-CN" sz="1800" dirty="0" smtClean="0">
                <a:solidFill>
                  <a:srgbClr val="002060"/>
                </a:solidFill>
                <a:latin typeface="微软雅黑" panose="020B0503020204020204" charset="-122"/>
                <a:ea typeface="微软雅黑" panose="020B0503020204020204" charset="-122"/>
                <a:cs typeface="微软雅黑" panose="020B0503020204020204" charset="-122"/>
                <a:sym typeface="+mn-ea"/>
              </a:rPr>
              <a:t>《技术服务机构执法检查表》</a:t>
            </a:r>
            <a:r>
              <a:rPr lang="en-US" altLang="zh-CN"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（1.2.3.4</a:t>
            </a:r>
            <a:r>
              <a:rPr lang="zh-CN" altLang="en-US"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，《危化检查表》第</a:t>
            </a:r>
            <a:r>
              <a:rPr lang="en-US" altLang="zh-CN"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22</a:t>
            </a:r>
            <a:r>
              <a:rPr lang="zh-CN" altLang="en-US"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个方面，最初为</a:t>
            </a:r>
            <a:r>
              <a:rPr lang="en-US" altLang="zh-CN"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4</a:t>
            </a:r>
            <a:r>
              <a:rPr lang="zh-CN" altLang="en-US"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个方面的检查内容，后调为了</a:t>
            </a:r>
            <a:r>
              <a:rPr lang="en-US" altLang="zh-CN"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3</a:t>
            </a:r>
            <a:r>
              <a:rPr lang="zh-CN" altLang="en-US"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个方面的检查内容</a:t>
            </a:r>
            <a:r>
              <a:rPr lang="en-US" altLang="zh-CN"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a:t>
            </a:r>
            <a:endParaRPr lang="en-US" altLang="zh-CN" sz="2000" dirty="0" smtClean="0">
              <a:solidFill>
                <a:srgbClr val="FF0000"/>
              </a:solidFill>
              <a:latin typeface="楷体_GB2312" panose="02010609030101010101" charset="-122"/>
              <a:ea typeface="楷体_GB2312" panose="02010609030101010101" charset="-122"/>
              <a:cs typeface="楷体_GB2312" panose="02010609030101010101" charset="-122"/>
            </a:endParaRPr>
          </a:p>
          <a:p>
            <a:pPr marL="0" lvl="0" indent="0" latinLnBrk="0">
              <a:lnSpc>
                <a:spcPts val="2300"/>
              </a:lnSpc>
              <a:spcBef>
                <a:spcPts val="0"/>
              </a:spcBef>
              <a:buFont typeface="Wingdings" panose="05000000000000000000" charset="0"/>
              <a:buChar char="Ø"/>
            </a:pPr>
            <a:r>
              <a:rPr lang="zh-CN" altLang="en-US" sz="2000" dirty="0" smtClean="0">
                <a:solidFill>
                  <a:srgbClr val="FF0000"/>
                </a:solidFill>
                <a:latin typeface="黑体" panose="02010609060101010101" charset="-122"/>
                <a:ea typeface="黑体" panose="02010609060101010101" charset="-122"/>
                <a:cs typeface="黑体" panose="02010609060101010101" charset="-122"/>
                <a:sym typeface="+mn-ea"/>
              </a:rPr>
              <a:t>关于《安全评价机构执法检查表》</a:t>
            </a:r>
            <a:r>
              <a:rPr lang="en-US" altLang="zh-CN" sz="2000" dirty="0" smtClean="0">
                <a:solidFill>
                  <a:srgbClr val="FF0000"/>
                </a:solidFill>
                <a:latin typeface="黑体" panose="02010609060101010101" charset="-122"/>
                <a:ea typeface="黑体" panose="02010609060101010101" charset="-122"/>
                <a:cs typeface="黑体" panose="02010609060101010101" charset="-122"/>
                <a:sym typeface="+mn-ea"/>
              </a:rPr>
              <a:t> </a:t>
            </a:r>
            <a:r>
              <a:rPr lang="zh-CN" altLang="en-US" sz="2000" dirty="0" smtClean="0">
                <a:solidFill>
                  <a:srgbClr val="FF0000"/>
                </a:solidFill>
                <a:latin typeface="黑体" panose="02010609060101010101" charset="-122"/>
                <a:ea typeface="黑体" panose="02010609060101010101" charset="-122"/>
                <a:cs typeface="黑体" panose="02010609060101010101" charset="-122"/>
                <a:sym typeface="+mn-ea"/>
              </a:rPr>
              <a:t>的学习解读</a:t>
            </a:r>
            <a:r>
              <a:rPr lang="en-US" altLang="zh-CN" sz="2000" dirty="0" smtClean="0">
                <a:solidFill>
                  <a:srgbClr val="FF0000"/>
                </a:solidFill>
                <a:latin typeface="黑体" panose="02010609060101010101" charset="-122"/>
                <a:ea typeface="黑体" panose="02010609060101010101" charset="-122"/>
                <a:cs typeface="黑体" panose="02010609060101010101" charset="-122"/>
                <a:sym typeface="+mn-ea"/>
              </a:rPr>
              <a:t> </a:t>
            </a:r>
            <a:r>
              <a:rPr lang="en-US" altLang="zh-CN" sz="1800" dirty="0" smtClean="0">
                <a:latin typeface="黑体" panose="02010609060101010101" charset="-122"/>
                <a:ea typeface="黑体" panose="02010609060101010101" charset="-122"/>
                <a:cs typeface="黑体" panose="02010609060101010101" charset="-122"/>
                <a:sym typeface="+mn-ea"/>
              </a:rPr>
              <a:t>   </a:t>
            </a:r>
            <a:endParaRPr lang="en-US" altLang="zh-CN" sz="1800" dirty="0" smtClean="0">
              <a:latin typeface="黑体" panose="02010609060101010101" charset="-122"/>
              <a:ea typeface="黑体" panose="02010609060101010101" charset="-122"/>
              <a:cs typeface="黑体" panose="02010609060101010101" charset="-122"/>
              <a:sym typeface="+mn-ea"/>
            </a:endParaRPr>
          </a:p>
          <a:p>
            <a:pPr marL="0" lvl="0" indent="0" latinLnBrk="0">
              <a:lnSpc>
                <a:spcPts val="230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sym typeface="+mn-ea"/>
              </a:rPr>
              <a:t>共21项。</a:t>
            </a:r>
            <a:r>
              <a:rPr lang="zh-CN" altLang="en-US" sz="1800" dirty="0" smtClean="0">
                <a:sym typeface="+mn-ea"/>
              </a:rPr>
              <a:t>资质条件方面</a:t>
            </a:r>
            <a:r>
              <a:rPr lang="en-US" altLang="zh-CN" sz="1800" dirty="0" smtClean="0">
                <a:sym typeface="+mn-ea"/>
              </a:rPr>
              <a:t>6</a:t>
            </a:r>
            <a:r>
              <a:rPr lang="zh-CN" altLang="en-US" sz="1800" dirty="0" smtClean="0">
                <a:sym typeface="+mn-ea"/>
              </a:rPr>
              <a:t>项，从业行为方面</a:t>
            </a:r>
            <a:r>
              <a:rPr lang="en-US" altLang="zh-CN" sz="1800" dirty="0" smtClean="0">
                <a:sym typeface="+mn-ea"/>
              </a:rPr>
              <a:t>15</a:t>
            </a:r>
            <a:r>
              <a:rPr lang="zh-CN" altLang="en-US" sz="1800" dirty="0" smtClean="0">
                <a:sym typeface="+mn-ea"/>
              </a:rPr>
              <a:t>项。依据的法律法规为《安全生产法》第六十三、六十九条和《安全评价机构管理规定》（原国家安全监管总局令第</a:t>
            </a:r>
            <a:r>
              <a:rPr lang="en-US" altLang="zh-CN" sz="1800" dirty="0" smtClean="0">
                <a:sym typeface="+mn-ea"/>
              </a:rPr>
              <a:t>22</a:t>
            </a:r>
            <a:r>
              <a:rPr lang="zh-CN" altLang="en-US" sz="1800" dirty="0" smtClean="0">
                <a:sym typeface="+mn-ea"/>
              </a:rPr>
              <a:t>号）。</a:t>
            </a:r>
            <a:endParaRPr lang="en-US" altLang="zh-CN" sz="1800" dirty="0" smtClean="0"/>
          </a:p>
          <a:p>
            <a:pPr marL="0" lvl="0" indent="0" latinLnBrk="0">
              <a:lnSpc>
                <a:spcPts val="2300"/>
              </a:lnSpc>
              <a:spcBef>
                <a:spcPts val="0"/>
              </a:spcBef>
              <a:buFont typeface="Wingdings" panose="05000000000000000000" charset="0"/>
              <a:buNone/>
            </a:pP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a:t>
            </a:r>
            <a:r>
              <a:rPr lang="zh-CN" altLang="en-US" sz="1800" dirty="0" smtClean="0">
                <a:solidFill>
                  <a:srgbClr val="FF0000"/>
                </a:solidFill>
                <a:latin typeface="黑体" panose="02010609060101010101" charset="-122"/>
                <a:ea typeface="黑体" panose="02010609060101010101" charset="-122"/>
                <a:sym typeface="+mn-ea"/>
              </a:rPr>
              <a:t>行业执法检查需注意的重点内容</a:t>
            </a:r>
            <a:r>
              <a:rPr lang="en-US" altLang="zh-CN" sz="1800" dirty="0" smtClean="0">
                <a:solidFill>
                  <a:srgbClr val="FF0000"/>
                </a:solidFill>
                <a:latin typeface="黑体" panose="02010609060101010101" charset="-122"/>
                <a:ea typeface="黑体" panose="02010609060101010101" charset="-122"/>
                <a:sym typeface="+mn-ea"/>
              </a:rPr>
              <a:t>：</a:t>
            </a:r>
            <a:r>
              <a:rPr lang="en-US" altLang="zh-CN" sz="1800" dirty="0" smtClean="0">
                <a:solidFill>
                  <a:srgbClr val="FF0000"/>
                </a:solidFill>
                <a:sym typeface="+mn-ea"/>
              </a:rPr>
              <a:t>一是</a:t>
            </a:r>
            <a:r>
              <a:rPr lang="en-US" altLang="zh-CN" sz="1800" dirty="0" smtClean="0">
                <a:sym typeface="+mn-ea"/>
              </a:rPr>
              <a:t>关于“从业行为第6项”的检查，结合实际执法检查情况，对照抽查</a:t>
            </a:r>
            <a:r>
              <a:rPr lang="zh-CN" altLang="en-US" sz="1800" dirty="0" smtClean="0">
                <a:sym typeface="+mn-ea"/>
              </a:rPr>
              <a:t>安全评价报告与企业实际情况是否相符</a:t>
            </a:r>
            <a:r>
              <a:rPr lang="en-US" altLang="zh-CN" sz="1800" dirty="0" smtClean="0">
                <a:sym typeface="+mn-ea"/>
              </a:rPr>
              <a:t>；</a:t>
            </a:r>
            <a:r>
              <a:rPr lang="en-US" altLang="zh-CN" sz="1800" dirty="0" smtClean="0">
                <a:solidFill>
                  <a:srgbClr val="FF0000"/>
                </a:solidFill>
                <a:sym typeface="+mn-ea"/>
              </a:rPr>
              <a:t>二是</a:t>
            </a:r>
            <a:r>
              <a:rPr lang="en-US" altLang="zh-CN" sz="1800" dirty="0" smtClean="0">
                <a:sym typeface="+mn-ea"/>
              </a:rPr>
              <a:t>关于“从业行为第7项”的检查，结合实际执法检查情况，对照抽查安全</a:t>
            </a:r>
            <a:r>
              <a:rPr lang="zh-CN" altLang="en-US" sz="1800" dirty="0" smtClean="0">
                <a:sym typeface="+mn-ea"/>
              </a:rPr>
              <a:t>评价机构</a:t>
            </a:r>
            <a:r>
              <a:rPr lang="en-US" altLang="zh-CN" sz="1800" dirty="0" smtClean="0">
                <a:sym typeface="+mn-ea"/>
              </a:rPr>
              <a:t>是否</a:t>
            </a:r>
            <a:r>
              <a:rPr lang="zh-CN" altLang="en-US" sz="1800" dirty="0" smtClean="0">
                <a:sym typeface="+mn-ea"/>
              </a:rPr>
              <a:t>按照有关法律、法规、规章和国家、行业标准评价企业安全生产条件情况；</a:t>
            </a:r>
            <a:r>
              <a:rPr lang="zh-CN" altLang="en-US" sz="1800" dirty="0" smtClean="0">
                <a:solidFill>
                  <a:srgbClr val="FF0000"/>
                </a:solidFill>
                <a:sym typeface="+mn-ea"/>
              </a:rPr>
              <a:t>三是</a:t>
            </a:r>
            <a:r>
              <a:rPr lang="en-US" altLang="zh-CN" sz="1800" dirty="0" smtClean="0">
                <a:sym typeface="+mn-ea"/>
              </a:rPr>
              <a:t>关于“从业行为第14项”的检查，</a:t>
            </a:r>
            <a:r>
              <a:rPr lang="zh-CN" altLang="en-US" sz="1800" dirty="0" smtClean="0">
                <a:sym typeface="+mn-ea"/>
              </a:rPr>
              <a:t>安全评价机构是否配合按生产监督管理部门的依法监督检查活动；</a:t>
            </a:r>
            <a:r>
              <a:rPr lang="zh-CN" altLang="en-US" sz="1800" dirty="0" smtClean="0">
                <a:solidFill>
                  <a:srgbClr val="FF0000"/>
                </a:solidFill>
                <a:sym typeface="+mn-ea"/>
              </a:rPr>
              <a:t>四是</a:t>
            </a:r>
            <a:r>
              <a:rPr lang="en-US" altLang="zh-CN" sz="1800" dirty="0" smtClean="0">
                <a:sym typeface="+mn-ea"/>
              </a:rPr>
              <a:t>关于“从业行为第15项”的检查，结合实际执法检查情况，对照抽查安全</a:t>
            </a:r>
            <a:r>
              <a:rPr lang="zh-CN" altLang="en-US" sz="1800" dirty="0" smtClean="0">
                <a:sym typeface="+mn-ea"/>
              </a:rPr>
              <a:t>评价机构</a:t>
            </a:r>
            <a:r>
              <a:rPr lang="en-US" altLang="zh-CN" sz="1800" dirty="0" smtClean="0">
                <a:sym typeface="+mn-ea"/>
              </a:rPr>
              <a:t>是否</a:t>
            </a:r>
            <a:r>
              <a:rPr lang="zh-CN" altLang="en-US" sz="1800" dirty="0" smtClean="0">
                <a:sym typeface="+mn-ea"/>
              </a:rPr>
              <a:t>出具虚假证明或虚假安全评价报告。</a:t>
            </a:r>
            <a:endParaRPr lang="zh-CN" altLang="en-US" sz="1800" dirty="0" smtClean="0">
              <a:sym typeface="+mn-ea"/>
            </a:endParaRPr>
          </a:p>
          <a:p>
            <a:pPr marL="0" lvl="0" algn="l" latinLnBrk="0">
              <a:lnSpc>
                <a:spcPts val="2500"/>
              </a:lnSpc>
              <a:spcBef>
                <a:spcPts val="0"/>
              </a:spcBef>
              <a:buFont typeface="Wingdings" panose="05000000000000000000" charset="0"/>
              <a:buNone/>
            </a:pPr>
            <a:endParaRPr lang="zh-CN" altLang="en-US" sz="2000" dirty="0" smtClean="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en-US" altLang="zh-CN" sz="2400" dirty="0" smtClean="0"/>
              <a:t> </a:t>
            </a:r>
            <a:endParaRPr lang="en-US" altLang="zh-CN" sz="2400" dirty="0" smtClean="0"/>
          </a:p>
        </p:txBody>
      </p:sp>
      <p:sp>
        <p:nvSpPr>
          <p:cNvPr id="3" name="内容占位符 2"/>
          <p:cNvSpPr>
            <a:spLocks noGrp="1"/>
          </p:cNvSpPr>
          <p:nvPr>
            <p:ph idx="1"/>
          </p:nvPr>
        </p:nvSpPr>
        <p:spPr>
          <a:xfrm>
            <a:off x="-23495" y="1695450"/>
            <a:ext cx="8988425" cy="4549140"/>
          </a:xfrm>
        </p:spPr>
        <p:txBody>
          <a:bodyPr vert="horz" wrap="square" lIns="91440" tIns="45720" rIns="91440" bIns="45720" numCol="1" anchor="t" anchorCtr="0" compatLnSpc="1"/>
          <a:lstStyle/>
          <a:p>
            <a:pPr marL="0" lvl="0" indent="0" latinLnBrk="0">
              <a:lnSpc>
                <a:spcPts val="2500"/>
              </a:lnSpc>
              <a:spcBef>
                <a:spcPts val="0"/>
              </a:spcBef>
              <a:buFont typeface="Wingdings" panose="05000000000000000000" charset="0"/>
              <a:buNone/>
            </a:pPr>
            <a:r>
              <a:rPr lang="en-US" altLang="zh-CN" sz="2000" dirty="0" smtClean="0"/>
              <a:t>     </a:t>
            </a:r>
            <a:r>
              <a:rPr lang="en-US" altLang="zh-CN" sz="1800" dirty="0" smtClean="0"/>
              <a:t> 3</a:t>
            </a:r>
            <a:r>
              <a:rPr lang="zh-CN" altLang="en-US" sz="1800" dirty="0" smtClean="0"/>
              <a:t>、其他专项《检查表》内容学习解读（共</a:t>
            </a:r>
            <a:r>
              <a:rPr lang="en-US" altLang="zh-CN" sz="1800" dirty="0" smtClean="0"/>
              <a:t>4</a:t>
            </a:r>
            <a:r>
              <a:rPr lang="zh-CN" altLang="en-US" sz="1800" dirty="0" smtClean="0"/>
              <a:t>个方面）</a:t>
            </a:r>
            <a:endParaRPr lang="zh-CN" altLang="en-US" sz="1800" dirty="0" smtClean="0"/>
          </a:p>
          <a:p>
            <a:pPr marL="0" lvl="0" indent="0" latinLnBrk="0">
              <a:lnSpc>
                <a:spcPts val="2300"/>
              </a:lnSpc>
              <a:spcBef>
                <a:spcPts val="0"/>
              </a:spcBef>
              <a:buFont typeface="Wingdings" panose="05000000000000000000" charset="0"/>
              <a:buNone/>
            </a:pPr>
            <a:r>
              <a:rPr lang="zh-CN" altLang="en-US" sz="1800" dirty="0" smtClean="0"/>
              <a:t>    </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002060"/>
                </a:solidFill>
                <a:latin typeface="微软雅黑" panose="020B0503020204020204" charset="-122"/>
                <a:ea typeface="微软雅黑" panose="020B0503020204020204" charset="-122"/>
                <a:cs typeface="微软雅黑" panose="020B0503020204020204" charset="-122"/>
              </a:rPr>
              <a:t>（1）</a:t>
            </a:r>
            <a:r>
              <a:rPr lang="en-US" altLang="zh-CN" sz="1800" dirty="0" smtClean="0">
                <a:solidFill>
                  <a:srgbClr val="002060"/>
                </a:solidFill>
                <a:latin typeface="微软雅黑" panose="020B0503020204020204" charset="-122"/>
                <a:ea typeface="微软雅黑" panose="020B0503020204020204" charset="-122"/>
                <a:cs typeface="微软雅黑" panose="020B0503020204020204" charset="-122"/>
                <a:sym typeface="+mn-ea"/>
              </a:rPr>
              <a:t>《技术服务机构执法检查表》</a:t>
            </a:r>
            <a:r>
              <a:rPr lang="zh-CN" altLang="en-US" sz="1800" dirty="0" smtClean="0">
                <a:solidFill>
                  <a:srgbClr val="002060"/>
                </a:solidFill>
                <a:latin typeface="微软雅黑" panose="020B0503020204020204" charset="-122"/>
                <a:ea typeface="微软雅黑" panose="020B0503020204020204" charset="-122"/>
                <a:cs typeface="微软雅黑" panose="020B0503020204020204" charset="-122"/>
                <a:sym typeface="+mn-ea"/>
              </a:rPr>
              <a:t>学习解读</a:t>
            </a:r>
            <a:r>
              <a:rPr lang="en-US" altLang="zh-CN"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（1.2.3.4</a:t>
            </a:r>
            <a:r>
              <a:rPr lang="zh-CN" altLang="en-US"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，《危化检查表》第</a:t>
            </a:r>
            <a:r>
              <a:rPr lang="en-US" altLang="zh-CN"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22</a:t>
            </a:r>
            <a:r>
              <a:rPr lang="zh-CN" altLang="en-US"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个方面，最初为</a:t>
            </a:r>
            <a:r>
              <a:rPr lang="en-US" altLang="zh-CN"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4</a:t>
            </a:r>
            <a:r>
              <a:rPr lang="zh-CN" altLang="en-US"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个方面的检查内容，后调为了</a:t>
            </a:r>
            <a:r>
              <a:rPr lang="en-US" altLang="zh-CN"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3</a:t>
            </a:r>
            <a:r>
              <a:rPr lang="zh-CN" altLang="en-US"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个方面的检查内容</a:t>
            </a:r>
            <a:r>
              <a:rPr lang="en-US" altLang="zh-CN" sz="1800" dirty="0" smtClean="0">
                <a:solidFill>
                  <a:srgbClr val="002060"/>
                </a:solidFill>
                <a:latin typeface="楷体_GB2312" panose="02010609030101010101" charset="-122"/>
                <a:ea typeface="楷体_GB2312" panose="02010609030101010101" charset="-122"/>
                <a:cs typeface="楷体_GB2312" panose="02010609030101010101" charset="-122"/>
                <a:sym typeface="+mn-ea"/>
              </a:rPr>
              <a:t>）</a:t>
            </a:r>
            <a:endParaRPr lang="en-US" altLang="zh-CN" sz="1800" dirty="0" smtClean="0">
              <a:solidFill>
                <a:srgbClr val="002060"/>
              </a:solidFill>
              <a:latin typeface="楷体_GB2312" panose="02010609030101010101" charset="-122"/>
              <a:ea typeface="楷体_GB2312" panose="02010609030101010101" charset="-122"/>
              <a:cs typeface="楷体_GB2312" panose="02010609030101010101" charset="-122"/>
            </a:endParaRPr>
          </a:p>
          <a:p>
            <a:pPr marL="0" lvl="0" indent="0" latinLnBrk="0">
              <a:lnSpc>
                <a:spcPts val="2300"/>
              </a:lnSpc>
              <a:spcBef>
                <a:spcPts val="0"/>
              </a:spcBef>
              <a:buFont typeface="Wingdings" panose="05000000000000000000" charset="0"/>
              <a:buChar char="Ø"/>
            </a:pPr>
            <a:r>
              <a:rPr lang="zh-CN" altLang="en-US" sz="2000" dirty="0" smtClean="0">
                <a:solidFill>
                  <a:srgbClr val="FF0000"/>
                </a:solidFill>
                <a:latin typeface="黑体" panose="02010609060101010101" charset="-122"/>
                <a:ea typeface="黑体" panose="02010609060101010101" charset="-122"/>
                <a:cs typeface="黑体" panose="02010609060101010101" charset="-122"/>
                <a:sym typeface="+mn-ea"/>
              </a:rPr>
              <a:t>关于《职业卫生技术服务机构执法检查表》</a:t>
            </a:r>
            <a:r>
              <a:rPr lang="en-US" altLang="zh-CN" sz="2000" dirty="0" smtClean="0">
                <a:solidFill>
                  <a:srgbClr val="FF0000"/>
                </a:solidFill>
                <a:latin typeface="黑体" panose="02010609060101010101" charset="-122"/>
                <a:ea typeface="黑体" panose="02010609060101010101" charset="-122"/>
                <a:cs typeface="黑体" panose="02010609060101010101" charset="-122"/>
                <a:sym typeface="+mn-ea"/>
              </a:rPr>
              <a:t> </a:t>
            </a:r>
            <a:r>
              <a:rPr lang="zh-CN" altLang="en-US" sz="2000" dirty="0" smtClean="0">
                <a:solidFill>
                  <a:srgbClr val="FF0000"/>
                </a:solidFill>
                <a:latin typeface="黑体" panose="02010609060101010101" charset="-122"/>
                <a:ea typeface="黑体" panose="02010609060101010101" charset="-122"/>
                <a:cs typeface="黑体" panose="02010609060101010101" charset="-122"/>
                <a:sym typeface="+mn-ea"/>
              </a:rPr>
              <a:t>的学习解读</a:t>
            </a:r>
            <a:r>
              <a:rPr lang="en-US" altLang="zh-CN" sz="2000" dirty="0" smtClean="0">
                <a:solidFill>
                  <a:srgbClr val="FF0000"/>
                </a:solidFill>
                <a:latin typeface="黑体" panose="02010609060101010101" charset="-122"/>
                <a:ea typeface="黑体" panose="02010609060101010101" charset="-122"/>
                <a:cs typeface="黑体" panose="02010609060101010101" charset="-122"/>
                <a:sym typeface="+mn-ea"/>
              </a:rPr>
              <a:t>    </a:t>
            </a:r>
            <a:endParaRPr lang="en-US" altLang="zh-CN" sz="2000" dirty="0" smtClean="0">
              <a:solidFill>
                <a:srgbClr val="FF0000"/>
              </a:solidFill>
              <a:latin typeface="黑体" panose="02010609060101010101" charset="-122"/>
              <a:ea typeface="黑体" panose="02010609060101010101" charset="-122"/>
              <a:cs typeface="黑体" panose="02010609060101010101" charset="-122"/>
              <a:sym typeface="+mn-ea"/>
            </a:endParaRPr>
          </a:p>
          <a:p>
            <a:pPr marL="0" lvl="0" indent="0" latinLnBrk="0">
              <a:lnSpc>
                <a:spcPts val="230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sym typeface="+mn-ea"/>
              </a:rPr>
              <a:t>共15项。</a:t>
            </a:r>
            <a:r>
              <a:rPr lang="zh-CN" altLang="en-US" sz="1800" dirty="0" smtClean="0">
                <a:sym typeface="+mn-ea"/>
              </a:rPr>
              <a:t>资质条件方面</a:t>
            </a:r>
            <a:r>
              <a:rPr lang="en-US" altLang="zh-CN" sz="1800" dirty="0" smtClean="0">
                <a:sym typeface="+mn-ea"/>
              </a:rPr>
              <a:t>4</a:t>
            </a:r>
            <a:r>
              <a:rPr lang="zh-CN" altLang="en-US" sz="1800" dirty="0" smtClean="0">
                <a:sym typeface="+mn-ea"/>
              </a:rPr>
              <a:t>项，资质管理方面</a:t>
            </a:r>
            <a:r>
              <a:rPr lang="en-US" altLang="zh-CN" sz="1800" dirty="0" smtClean="0">
                <a:sym typeface="+mn-ea"/>
              </a:rPr>
              <a:t>3</a:t>
            </a:r>
            <a:r>
              <a:rPr lang="zh-CN" altLang="en-US" sz="1800" dirty="0" smtClean="0">
                <a:sym typeface="+mn-ea"/>
              </a:rPr>
              <a:t>项，技术服务规范性方面</a:t>
            </a:r>
            <a:r>
              <a:rPr lang="en-US" altLang="zh-CN" sz="1800" dirty="0" smtClean="0">
                <a:sym typeface="+mn-ea"/>
              </a:rPr>
              <a:t>8</a:t>
            </a:r>
            <a:r>
              <a:rPr lang="zh-CN" altLang="en-US" sz="1800" dirty="0" smtClean="0">
                <a:sym typeface="+mn-ea"/>
              </a:rPr>
              <a:t>项。依据的法律法规为《职业病防治法》第二十六、二十七条和《职业卫生技术服务机构监督管理暂行办法》（原国家安全监管总局令第</a:t>
            </a:r>
            <a:r>
              <a:rPr lang="en-US" altLang="zh-CN" sz="1800" dirty="0" smtClean="0">
                <a:sym typeface="+mn-ea"/>
              </a:rPr>
              <a:t>50</a:t>
            </a:r>
            <a:r>
              <a:rPr lang="zh-CN" altLang="en-US" sz="1800" dirty="0" smtClean="0">
                <a:sym typeface="+mn-ea"/>
              </a:rPr>
              <a:t>号）。</a:t>
            </a:r>
            <a:endParaRPr lang="en-US" altLang="zh-CN" sz="1800" dirty="0" smtClean="0"/>
          </a:p>
          <a:p>
            <a:pPr marL="0" lvl="0" indent="0" latinLnBrk="0">
              <a:lnSpc>
                <a:spcPts val="2300"/>
              </a:lnSpc>
              <a:spcBef>
                <a:spcPts val="0"/>
              </a:spcBef>
              <a:buFont typeface="Wingdings" panose="05000000000000000000" charset="0"/>
              <a:buNone/>
            </a:pP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a:t>
            </a:r>
            <a:r>
              <a:rPr lang="zh-CN" altLang="en-US" sz="1800" dirty="0" smtClean="0">
                <a:solidFill>
                  <a:srgbClr val="FF0000"/>
                </a:solidFill>
                <a:latin typeface="黑体" panose="02010609060101010101" charset="-122"/>
                <a:ea typeface="黑体" panose="02010609060101010101" charset="-122"/>
                <a:sym typeface="+mn-ea"/>
              </a:rPr>
              <a:t>行业执法检查需注意的重点内容</a:t>
            </a:r>
            <a:r>
              <a:rPr lang="en-US" altLang="zh-CN" sz="1800" dirty="0" smtClean="0">
                <a:solidFill>
                  <a:srgbClr val="FF0000"/>
                </a:solidFill>
                <a:latin typeface="黑体" panose="02010609060101010101" charset="-122"/>
                <a:ea typeface="黑体" panose="02010609060101010101" charset="-122"/>
                <a:sym typeface="+mn-ea"/>
              </a:rPr>
              <a:t>：</a:t>
            </a:r>
            <a:r>
              <a:rPr lang="en-US" altLang="zh-CN" sz="1800" dirty="0" smtClean="0">
                <a:sym typeface="+mn-ea"/>
              </a:rPr>
              <a:t>关于“从业行为第2项”的检查，结合实际执法检查情况，对照抽查</a:t>
            </a:r>
            <a:r>
              <a:rPr lang="zh-CN" altLang="en-US" sz="1800" dirty="0" smtClean="0">
                <a:sym typeface="+mn-ea"/>
              </a:rPr>
              <a:t>职业卫生技术服务机构</a:t>
            </a:r>
            <a:r>
              <a:rPr lang="en-US" altLang="zh-CN" sz="1800" dirty="0" smtClean="0">
                <a:sym typeface="+mn-ea"/>
              </a:rPr>
              <a:t>是否</a:t>
            </a:r>
            <a:r>
              <a:rPr lang="zh-CN" altLang="en-US" sz="1800" dirty="0" smtClean="0">
                <a:sym typeface="+mn-ea"/>
              </a:rPr>
              <a:t>出具虚假或失实的职业卫生技术报告。</a:t>
            </a:r>
            <a:endParaRPr lang="zh-CN" altLang="en-US" sz="1800" dirty="0" smtClean="0">
              <a:sym typeface="+mn-ea"/>
            </a:endParaRPr>
          </a:p>
          <a:p>
            <a:pPr marL="0" lvl="0" indent="0" latinLnBrk="0">
              <a:lnSpc>
                <a:spcPts val="2300"/>
              </a:lnSpc>
              <a:spcBef>
                <a:spcPts val="0"/>
              </a:spcBef>
              <a:buFont typeface="Wingdings" panose="05000000000000000000" charset="0"/>
              <a:buNone/>
            </a:pPr>
            <a:endParaRPr lang="zh-CN" altLang="en-US" sz="2000" dirty="0" smtClean="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en-US" altLang="zh-CN" sz="2400" dirty="0" smtClean="0"/>
              <a:t> </a:t>
            </a:r>
            <a:endParaRPr lang="en-US" altLang="zh-CN" sz="2400" dirty="0" smtClean="0"/>
          </a:p>
        </p:txBody>
      </p:sp>
      <p:sp>
        <p:nvSpPr>
          <p:cNvPr id="3" name="内容占位符 2"/>
          <p:cNvSpPr>
            <a:spLocks noGrp="1"/>
          </p:cNvSpPr>
          <p:nvPr>
            <p:ph idx="1"/>
          </p:nvPr>
        </p:nvSpPr>
        <p:spPr>
          <a:xfrm>
            <a:off x="-23495" y="1695450"/>
            <a:ext cx="8988425" cy="4549140"/>
          </a:xfrm>
        </p:spPr>
        <p:txBody>
          <a:bodyPr vert="horz" wrap="square" lIns="91440" tIns="45720" rIns="91440" bIns="45720" numCol="1" anchor="t" anchorCtr="0" compatLnSpc="1"/>
          <a:lstStyle/>
          <a:p>
            <a:pPr marL="0" lvl="0" indent="0" latinLnBrk="0">
              <a:lnSpc>
                <a:spcPts val="3000"/>
              </a:lnSpc>
              <a:spcBef>
                <a:spcPts val="0"/>
              </a:spcBef>
              <a:buFont typeface="Wingdings" panose="05000000000000000000" charset="0"/>
              <a:buNone/>
            </a:pPr>
            <a:r>
              <a:rPr lang="en-US" altLang="zh-CN" sz="2000" dirty="0" smtClean="0">
                <a:solidFill>
                  <a:srgbClr val="FF0000"/>
                </a:solidFill>
              </a:rPr>
              <a:t> </a:t>
            </a:r>
            <a:r>
              <a:rPr lang="en-US" altLang="zh-CN" sz="2000" dirty="0" smtClean="0"/>
              <a:t>     </a:t>
            </a:r>
            <a:r>
              <a:rPr lang="en-US" altLang="zh-CN" sz="1800" dirty="0" smtClean="0"/>
              <a:t> 3</a:t>
            </a:r>
            <a:r>
              <a:rPr lang="zh-CN" altLang="en-US" sz="1800" dirty="0" smtClean="0"/>
              <a:t>、其他专项《检查表》内容学习解读（共</a:t>
            </a:r>
            <a:r>
              <a:rPr lang="en-US" altLang="zh-CN" sz="1800" dirty="0" smtClean="0"/>
              <a:t>4</a:t>
            </a:r>
            <a:r>
              <a:rPr lang="zh-CN" altLang="en-US" sz="1800" dirty="0" smtClean="0"/>
              <a:t>个方面）</a:t>
            </a:r>
            <a:endParaRPr lang="zh-CN" altLang="en-US" sz="1800" dirty="0" smtClean="0"/>
          </a:p>
          <a:p>
            <a:pPr marL="0" lvl="0" indent="0" latinLnBrk="0">
              <a:lnSpc>
                <a:spcPts val="3000"/>
              </a:lnSpc>
              <a:spcBef>
                <a:spcPts val="0"/>
              </a:spcBef>
              <a:buFont typeface="Wingdings" panose="05000000000000000000" charset="0"/>
              <a:buNone/>
            </a:pPr>
            <a:r>
              <a:rPr lang="zh-CN" altLang="en-US" sz="1800" dirty="0" smtClean="0"/>
              <a:t>    </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（2）</a:t>
            </a:r>
            <a:r>
              <a:rPr lang="zh-CN" altLang="en-US" sz="2000" dirty="0" smtClean="0">
                <a:solidFill>
                  <a:srgbClr val="FF0000"/>
                </a:solidFill>
                <a:latin typeface="微软雅黑" panose="020B0503020204020204" charset="-122"/>
                <a:ea typeface="微软雅黑" panose="020B0503020204020204" charset="-122"/>
                <a:cs typeface="微软雅黑" panose="020B0503020204020204" charset="-122"/>
                <a:sym typeface="+mn-ea"/>
              </a:rPr>
              <a:t>《生产经营单位安全教育培训执法检查表》学习解读</a:t>
            </a:r>
            <a:r>
              <a:rPr lang="en-US" altLang="zh-CN"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a:t>
            </a:r>
            <a:r>
              <a:rPr lang="zh-CN" altLang="en-US"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《危化检查表》第</a:t>
            </a:r>
            <a:r>
              <a:rPr lang="en-US" altLang="zh-CN"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23</a:t>
            </a:r>
            <a:r>
              <a:rPr lang="zh-CN" altLang="en-US"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个方面</a:t>
            </a:r>
            <a:r>
              <a:rPr lang="en-US" altLang="zh-CN"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a:t>
            </a:r>
            <a:endParaRPr lang="zh-CN" altLang="en-US" sz="2000" dirty="0" smtClean="0">
              <a:solidFill>
                <a:srgbClr val="FF0000"/>
              </a:solidFill>
              <a:latin typeface="微软雅黑" panose="020B0503020204020204" charset="-122"/>
              <a:ea typeface="微软雅黑" panose="020B0503020204020204" charset="-122"/>
              <a:cs typeface="微软雅黑" panose="020B0503020204020204" charset="-122"/>
              <a:sym typeface="+mn-ea"/>
            </a:endParaRPr>
          </a:p>
          <a:p>
            <a:pPr marL="0" lvl="0" indent="0" latinLnBrk="0">
              <a:lnSpc>
                <a:spcPts val="300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sym typeface="+mn-ea"/>
              </a:rPr>
              <a:t>共22项。</a:t>
            </a:r>
            <a:r>
              <a:rPr lang="zh-CN" altLang="en-US" sz="1800" dirty="0" smtClean="0">
                <a:sym typeface="+mn-ea"/>
              </a:rPr>
              <a:t>安全培训保障方面</a:t>
            </a:r>
            <a:r>
              <a:rPr lang="en-US" altLang="zh-CN" sz="1800" dirty="0" smtClean="0">
                <a:sym typeface="+mn-ea"/>
              </a:rPr>
              <a:t>4</a:t>
            </a:r>
            <a:r>
              <a:rPr lang="zh-CN" altLang="en-US" sz="1800" dirty="0" smtClean="0">
                <a:sym typeface="+mn-ea"/>
              </a:rPr>
              <a:t>项，主要负责人和安全管理人员方面</a:t>
            </a:r>
            <a:r>
              <a:rPr lang="en-US" altLang="zh-CN" sz="1800" dirty="0" smtClean="0">
                <a:sym typeface="+mn-ea"/>
              </a:rPr>
              <a:t>5</a:t>
            </a:r>
            <a:r>
              <a:rPr lang="zh-CN" altLang="en-US" sz="1800" dirty="0" smtClean="0">
                <a:sym typeface="+mn-ea"/>
              </a:rPr>
              <a:t>项，特种作业人员方面</a:t>
            </a:r>
            <a:r>
              <a:rPr lang="en-US" altLang="zh-CN" sz="1800" dirty="0" smtClean="0">
                <a:sym typeface="+mn-ea"/>
              </a:rPr>
              <a:t>6</a:t>
            </a:r>
            <a:r>
              <a:rPr lang="zh-CN" altLang="en-US" sz="1800" dirty="0" smtClean="0">
                <a:sym typeface="+mn-ea"/>
              </a:rPr>
              <a:t>项，其他从业人员方面</a:t>
            </a:r>
            <a:r>
              <a:rPr lang="en-US" altLang="zh-CN" sz="1800" dirty="0" smtClean="0">
                <a:sym typeface="+mn-ea"/>
              </a:rPr>
              <a:t>8</a:t>
            </a:r>
            <a:r>
              <a:rPr lang="zh-CN" altLang="en-US" sz="1800" dirty="0" smtClean="0">
                <a:sym typeface="+mn-ea"/>
              </a:rPr>
              <a:t>项。依据的法律法规为《安全生产法》第二十四至二十七条、《河北省安全生产条例》第二十四条、《生产经营单位安全培训规定》（原国家安全监管总局令第</a:t>
            </a:r>
            <a:r>
              <a:rPr lang="en-US" altLang="zh-CN" sz="1800" dirty="0" smtClean="0">
                <a:sym typeface="+mn-ea"/>
              </a:rPr>
              <a:t>3</a:t>
            </a:r>
            <a:r>
              <a:rPr lang="zh-CN" altLang="en-US" sz="1800" dirty="0" smtClean="0">
                <a:sym typeface="+mn-ea"/>
              </a:rPr>
              <a:t>号）、《安全生产培训管理办法》（原国家安全监管总局令第</a:t>
            </a:r>
            <a:r>
              <a:rPr lang="en-US" altLang="zh-CN" sz="1800" dirty="0" smtClean="0">
                <a:sym typeface="+mn-ea"/>
              </a:rPr>
              <a:t>44</a:t>
            </a:r>
            <a:r>
              <a:rPr lang="zh-CN" altLang="en-US" sz="1800" dirty="0" smtClean="0">
                <a:sym typeface="+mn-ea"/>
              </a:rPr>
              <a:t>号）、《特种作业人员安全技术培训考核管理规定》（原国家安全监管总局令第</a:t>
            </a:r>
            <a:r>
              <a:rPr lang="en-US" altLang="zh-CN" sz="1800" dirty="0" smtClean="0">
                <a:sym typeface="+mn-ea"/>
              </a:rPr>
              <a:t>30</a:t>
            </a:r>
            <a:r>
              <a:rPr lang="zh-CN" altLang="en-US" sz="1800" dirty="0" smtClean="0">
                <a:sym typeface="+mn-ea"/>
              </a:rPr>
              <a:t>号）。</a:t>
            </a:r>
            <a:endParaRPr lang="zh-CN" altLang="en-US" sz="1800" dirty="0" smtClean="0">
              <a:sym typeface="+mn-ea"/>
            </a:endParaRPr>
          </a:p>
          <a:p>
            <a:pPr marL="0" lvl="0" indent="0" latinLnBrk="0">
              <a:lnSpc>
                <a:spcPts val="2300"/>
              </a:lnSpc>
              <a:spcBef>
                <a:spcPts val="0"/>
              </a:spcBef>
              <a:buFont typeface="Wingdings" panose="05000000000000000000" charset="0"/>
              <a:buNone/>
            </a:pPr>
            <a:r>
              <a:rPr lang="en-US" altLang="zh-CN" sz="1800" dirty="0" smtClean="0">
                <a:solidFill>
                  <a:srgbClr val="FF0000"/>
                </a:solidFill>
                <a:sym typeface="+mn-ea"/>
              </a:rPr>
              <a:t>    </a:t>
            </a:r>
            <a:endParaRPr lang="zh-CN" altLang="en-US" sz="2000" dirty="0" smtClean="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en-US" altLang="zh-CN" sz="2400" dirty="0" smtClean="0"/>
              <a:t> </a:t>
            </a:r>
            <a:endParaRPr lang="en-US" altLang="zh-CN" sz="2400" dirty="0" smtClean="0"/>
          </a:p>
        </p:txBody>
      </p:sp>
      <p:sp>
        <p:nvSpPr>
          <p:cNvPr id="3" name="内容占位符 2"/>
          <p:cNvSpPr>
            <a:spLocks noGrp="1"/>
          </p:cNvSpPr>
          <p:nvPr>
            <p:ph idx="1"/>
          </p:nvPr>
        </p:nvSpPr>
        <p:spPr>
          <a:xfrm>
            <a:off x="-23495" y="1695450"/>
            <a:ext cx="8988425" cy="4549140"/>
          </a:xfrm>
        </p:spPr>
        <p:txBody>
          <a:bodyPr vert="horz" wrap="square" lIns="91440" tIns="45720" rIns="91440" bIns="45720" numCol="1" anchor="t" anchorCtr="0" compatLnSpc="1"/>
          <a:lstStyle/>
          <a:p>
            <a:pPr marL="0" lvl="0" indent="0" latinLnBrk="0">
              <a:lnSpc>
                <a:spcPts val="3000"/>
              </a:lnSpc>
              <a:spcBef>
                <a:spcPts val="0"/>
              </a:spcBef>
              <a:buFont typeface="Wingdings" panose="05000000000000000000" charset="0"/>
              <a:buNone/>
            </a:pPr>
            <a:r>
              <a:rPr lang="en-US" altLang="zh-CN" sz="2000" dirty="0" smtClean="0">
                <a:solidFill>
                  <a:srgbClr val="FF0000"/>
                </a:solidFill>
              </a:rPr>
              <a:t> </a:t>
            </a:r>
            <a:r>
              <a:rPr lang="en-US" altLang="zh-CN" sz="2000" dirty="0" smtClean="0"/>
              <a:t>     </a:t>
            </a:r>
            <a:r>
              <a:rPr lang="en-US" altLang="zh-CN" sz="1800" dirty="0" smtClean="0"/>
              <a:t> 3</a:t>
            </a:r>
            <a:r>
              <a:rPr lang="zh-CN" altLang="en-US" sz="1800" dirty="0" smtClean="0"/>
              <a:t>、其他专项《检查表》内容学习解读（共</a:t>
            </a:r>
            <a:r>
              <a:rPr lang="en-US" altLang="zh-CN" sz="1800" dirty="0" smtClean="0"/>
              <a:t>4</a:t>
            </a:r>
            <a:r>
              <a:rPr lang="zh-CN" altLang="en-US" sz="1800" dirty="0" smtClean="0"/>
              <a:t>个方面）</a:t>
            </a:r>
            <a:endParaRPr lang="zh-CN" altLang="en-US" sz="1800" dirty="0" smtClean="0"/>
          </a:p>
          <a:p>
            <a:pPr marL="0" lvl="0" indent="0" latinLnBrk="0">
              <a:lnSpc>
                <a:spcPts val="3000"/>
              </a:lnSpc>
              <a:spcBef>
                <a:spcPts val="0"/>
              </a:spcBef>
              <a:buFont typeface="Wingdings" panose="05000000000000000000" charset="0"/>
              <a:buNone/>
            </a:pPr>
            <a:r>
              <a:rPr lang="zh-CN" altLang="en-US" sz="1800" dirty="0" smtClean="0"/>
              <a:t>    </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（2）</a:t>
            </a:r>
            <a:r>
              <a:rPr lang="zh-CN" altLang="en-US" sz="2000" dirty="0" smtClean="0">
                <a:solidFill>
                  <a:srgbClr val="FF0000"/>
                </a:solidFill>
                <a:latin typeface="微软雅黑" panose="020B0503020204020204" charset="-122"/>
                <a:ea typeface="微软雅黑" panose="020B0503020204020204" charset="-122"/>
                <a:cs typeface="微软雅黑" panose="020B0503020204020204" charset="-122"/>
                <a:sym typeface="+mn-ea"/>
              </a:rPr>
              <a:t>《生产经营单位安全教育培训执法检查表》学习解读</a:t>
            </a:r>
            <a:r>
              <a:rPr lang="en-US" altLang="zh-CN"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a:t>
            </a:r>
            <a:r>
              <a:rPr lang="zh-CN" altLang="en-US"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《危化检查表》第</a:t>
            </a:r>
            <a:r>
              <a:rPr lang="en-US" altLang="zh-CN"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23</a:t>
            </a:r>
            <a:r>
              <a:rPr lang="zh-CN" altLang="en-US"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个方面</a:t>
            </a:r>
            <a:r>
              <a:rPr lang="en-US" altLang="zh-CN"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a:t>
            </a:r>
            <a:endParaRPr lang="zh-CN" altLang="en-US" sz="2000" dirty="0" smtClean="0">
              <a:solidFill>
                <a:srgbClr val="FF0000"/>
              </a:solidFill>
              <a:latin typeface="微软雅黑" panose="020B0503020204020204" charset="-122"/>
              <a:ea typeface="微软雅黑" panose="020B0503020204020204" charset="-122"/>
              <a:cs typeface="微软雅黑" panose="020B0503020204020204" charset="-122"/>
              <a:sym typeface="+mn-ea"/>
            </a:endParaRPr>
          </a:p>
          <a:p>
            <a:pPr marL="0" lvl="0" indent="0" latinLnBrk="0">
              <a:lnSpc>
                <a:spcPts val="300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a:t>
            </a:r>
            <a:r>
              <a:rPr lang="zh-CN" altLang="en-US" sz="1800" dirty="0" smtClean="0">
                <a:solidFill>
                  <a:srgbClr val="FF0000"/>
                </a:solidFill>
                <a:latin typeface="黑体" panose="02010609060101010101" charset="-122"/>
                <a:ea typeface="黑体" panose="02010609060101010101" charset="-122"/>
                <a:sym typeface="+mn-ea"/>
              </a:rPr>
              <a:t>行业执法检查需注意的重点内容</a:t>
            </a:r>
            <a:r>
              <a:rPr lang="en-US" altLang="zh-CN" sz="1800" dirty="0" smtClean="0">
                <a:solidFill>
                  <a:srgbClr val="FF0000"/>
                </a:solidFill>
                <a:latin typeface="黑体" panose="02010609060101010101" charset="-122"/>
                <a:ea typeface="黑体" panose="02010609060101010101" charset="-122"/>
                <a:sym typeface="+mn-ea"/>
              </a:rPr>
              <a:t>：</a:t>
            </a:r>
            <a:r>
              <a:rPr lang="en-US" altLang="zh-CN" sz="1800" dirty="0" smtClean="0">
                <a:sym typeface="+mn-ea"/>
              </a:rPr>
              <a:t>结合</a:t>
            </a:r>
            <a:r>
              <a:rPr lang="zh-CN" altLang="en-US" sz="1800" dirty="0" smtClean="0">
                <a:sym typeface="+mn-ea"/>
              </a:rPr>
              <a:t>行业法律法规、规范规程，结合</a:t>
            </a:r>
            <a:r>
              <a:rPr lang="en-US" altLang="zh-CN" sz="1800" dirty="0" smtClean="0">
                <a:sym typeface="+mn-ea"/>
              </a:rPr>
              <a:t>实际执法检查情况，对照</a:t>
            </a:r>
            <a:r>
              <a:rPr lang="zh-CN" altLang="en-US" sz="1800" dirty="0" smtClean="0">
                <a:sym typeface="+mn-ea"/>
              </a:rPr>
              <a:t>《生产经营单位安全教育培训执法检查表》，重点注意检查：</a:t>
            </a:r>
            <a:endParaRPr lang="zh-CN" altLang="en-US" sz="1800" dirty="0" smtClean="0">
              <a:sym typeface="+mn-ea"/>
            </a:endParaRPr>
          </a:p>
          <a:p>
            <a:pPr marL="0" lvl="0" indent="0" latinLnBrk="0">
              <a:lnSpc>
                <a:spcPts val="3000"/>
              </a:lnSpc>
              <a:spcBef>
                <a:spcPts val="0"/>
              </a:spcBef>
              <a:buFont typeface="Wingdings" panose="05000000000000000000" charset="0"/>
              <a:buNone/>
            </a:pPr>
            <a:r>
              <a:rPr lang="zh-CN" altLang="en-US" sz="1800" dirty="0" smtClean="0">
                <a:sym typeface="+mn-ea"/>
              </a:rPr>
              <a:t>      </a:t>
            </a:r>
            <a:r>
              <a:rPr lang="zh-CN" altLang="en-US" sz="1800" dirty="0" smtClean="0">
                <a:solidFill>
                  <a:srgbClr val="FF0000"/>
                </a:solidFill>
                <a:sym typeface="+mn-ea"/>
              </a:rPr>
              <a:t>在安全培训保障方面：</a:t>
            </a:r>
            <a:r>
              <a:rPr lang="zh-CN" altLang="en-US" sz="1800" dirty="0" smtClean="0">
                <a:sym typeface="+mn-ea"/>
              </a:rPr>
              <a:t>通过查阅《安全教育培训计划》、《安全教育培训管理制度》、安全培训资金提取及支出票据，检查企业安全培训计划制定情况、保障资金落实情况，支付参加培训人员工资及费用情况；通过抽查部分从业人员安全教育培训档案，对照当次培训签到表，对照所抽查人员岗位值班记录，对照所抽查人员学习笔记，询问所抽查人员学习考核情况等，深入检查企业安全教育培训开展、记录情况。</a:t>
            </a:r>
            <a:endParaRPr lang="zh-CN" altLang="en-US" sz="1800" dirty="0" smtClean="0">
              <a:sym typeface="+mn-ea"/>
            </a:endParaRPr>
          </a:p>
          <a:p>
            <a:pPr marL="0" lvl="0" indent="0" latinLnBrk="0">
              <a:lnSpc>
                <a:spcPts val="1960"/>
              </a:lnSpc>
              <a:spcBef>
                <a:spcPts val="0"/>
              </a:spcBef>
              <a:buFont typeface="Wingdings" panose="05000000000000000000" charset="0"/>
              <a:buNone/>
            </a:pPr>
            <a:r>
              <a:rPr lang="zh-CN" altLang="en-US" sz="1800" dirty="0" smtClean="0">
                <a:sym typeface="+mn-ea"/>
              </a:rPr>
              <a:t>      </a:t>
            </a:r>
            <a:endParaRPr lang="zh-CN" altLang="en-US" sz="1800" dirty="0" smtClean="0">
              <a:sym typeface="+mn-ea"/>
            </a:endParaRPr>
          </a:p>
          <a:p>
            <a:pPr marL="0" lvl="0" indent="0" latinLnBrk="0">
              <a:lnSpc>
                <a:spcPts val="2300"/>
              </a:lnSpc>
              <a:spcBef>
                <a:spcPts val="0"/>
              </a:spcBef>
              <a:buFont typeface="Wingdings" panose="05000000000000000000" charset="0"/>
              <a:buNone/>
            </a:pPr>
            <a:endParaRPr lang="zh-CN" altLang="en-US" sz="1800" dirty="0" smtClean="0">
              <a:sym typeface="+mn-ea"/>
            </a:endParaRPr>
          </a:p>
          <a:p>
            <a:pPr marL="0" lvl="0" indent="0" latinLnBrk="0">
              <a:lnSpc>
                <a:spcPts val="2300"/>
              </a:lnSpc>
              <a:spcBef>
                <a:spcPts val="0"/>
              </a:spcBef>
              <a:buFont typeface="Wingdings" panose="05000000000000000000" charset="0"/>
              <a:buNone/>
            </a:pPr>
            <a:endParaRPr lang="zh-CN" altLang="en-US" sz="1800" dirty="0" smtClean="0">
              <a:sym typeface="+mn-ea"/>
            </a:endParaRPr>
          </a:p>
          <a:p>
            <a:pPr marL="0" lvl="0" indent="0" latinLnBrk="0">
              <a:lnSpc>
                <a:spcPts val="2300"/>
              </a:lnSpc>
              <a:spcBef>
                <a:spcPts val="0"/>
              </a:spcBef>
              <a:buFont typeface="Wingdings" panose="05000000000000000000" charset="0"/>
              <a:buNone/>
            </a:pPr>
            <a:endParaRPr lang="zh-CN" altLang="en-US" sz="2000" dirty="0" smtClean="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en-US" altLang="zh-CN" sz="2400" dirty="0" smtClean="0"/>
              <a:t>  </a:t>
            </a:r>
            <a:endParaRPr lang="en-US" altLang="zh-CN" sz="2400" dirty="0" smtClean="0"/>
          </a:p>
        </p:txBody>
      </p:sp>
      <p:sp>
        <p:nvSpPr>
          <p:cNvPr id="3" name="内容占位符 2"/>
          <p:cNvSpPr>
            <a:spLocks noGrp="1"/>
          </p:cNvSpPr>
          <p:nvPr>
            <p:ph idx="1"/>
          </p:nvPr>
        </p:nvSpPr>
        <p:spPr>
          <a:xfrm>
            <a:off x="-23495" y="1695450"/>
            <a:ext cx="8988425" cy="4549140"/>
          </a:xfrm>
        </p:spPr>
        <p:txBody>
          <a:bodyPr vert="horz" wrap="square" lIns="91440" tIns="45720" rIns="91440" bIns="45720" numCol="1" anchor="t" anchorCtr="0" compatLnSpc="1"/>
          <a:lstStyle/>
          <a:p>
            <a:pPr marL="0" lvl="0" indent="0" latinLnBrk="0">
              <a:lnSpc>
                <a:spcPts val="2800"/>
              </a:lnSpc>
              <a:spcBef>
                <a:spcPts val="0"/>
              </a:spcBef>
              <a:buFont typeface="Wingdings" panose="05000000000000000000" charset="0"/>
              <a:buNone/>
            </a:pPr>
            <a:r>
              <a:rPr lang="en-US" altLang="zh-CN" sz="2000" dirty="0" smtClean="0">
                <a:solidFill>
                  <a:srgbClr val="FF0000"/>
                </a:solidFill>
              </a:rPr>
              <a:t> </a:t>
            </a:r>
            <a:r>
              <a:rPr lang="en-US" altLang="zh-CN" sz="2000" dirty="0" smtClean="0"/>
              <a:t>     </a:t>
            </a:r>
            <a:r>
              <a:rPr lang="en-US" altLang="zh-CN" sz="1800" dirty="0" smtClean="0"/>
              <a:t> 3</a:t>
            </a:r>
            <a:r>
              <a:rPr lang="zh-CN" altLang="en-US" sz="1800" dirty="0" smtClean="0"/>
              <a:t>、其他专项《检查表》内容学习解读（共</a:t>
            </a:r>
            <a:r>
              <a:rPr lang="en-US" altLang="zh-CN" sz="1800" dirty="0" smtClean="0"/>
              <a:t>4</a:t>
            </a:r>
            <a:r>
              <a:rPr lang="zh-CN" altLang="en-US" sz="1800" dirty="0" smtClean="0"/>
              <a:t>个方面）</a:t>
            </a:r>
            <a:endParaRPr lang="zh-CN" altLang="en-US" sz="1800" dirty="0" smtClean="0"/>
          </a:p>
          <a:p>
            <a:pPr marL="0" lvl="0" indent="0" latinLnBrk="0">
              <a:lnSpc>
                <a:spcPts val="2800"/>
              </a:lnSpc>
              <a:spcBef>
                <a:spcPts val="0"/>
              </a:spcBef>
              <a:buFont typeface="Wingdings" panose="05000000000000000000" charset="0"/>
              <a:buNone/>
            </a:pPr>
            <a:r>
              <a:rPr lang="zh-CN" altLang="en-US" sz="1800" dirty="0" smtClean="0"/>
              <a:t>    </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（2）</a:t>
            </a:r>
            <a:r>
              <a:rPr lang="zh-CN" altLang="en-US" sz="2000" dirty="0" smtClean="0">
                <a:solidFill>
                  <a:srgbClr val="FF0000"/>
                </a:solidFill>
                <a:latin typeface="微软雅黑" panose="020B0503020204020204" charset="-122"/>
                <a:ea typeface="微软雅黑" panose="020B0503020204020204" charset="-122"/>
                <a:cs typeface="微软雅黑" panose="020B0503020204020204" charset="-122"/>
                <a:sym typeface="+mn-ea"/>
              </a:rPr>
              <a:t>《生产经营单位安全教育培训执法检查表》学习解读</a:t>
            </a:r>
            <a:r>
              <a:rPr lang="en-US" altLang="zh-CN"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a:t>
            </a:r>
            <a:r>
              <a:rPr lang="zh-CN" altLang="en-US"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《危化检查表》第</a:t>
            </a:r>
            <a:r>
              <a:rPr lang="en-US" altLang="zh-CN"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23</a:t>
            </a:r>
            <a:r>
              <a:rPr lang="zh-CN" altLang="en-US"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个方面</a:t>
            </a:r>
            <a:r>
              <a:rPr lang="en-US" altLang="zh-CN"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a:t>
            </a:r>
            <a:endParaRPr lang="zh-CN" altLang="en-US" sz="2000" dirty="0" smtClean="0">
              <a:solidFill>
                <a:srgbClr val="FF0000"/>
              </a:solidFill>
              <a:latin typeface="微软雅黑" panose="020B0503020204020204" charset="-122"/>
              <a:ea typeface="微软雅黑" panose="020B0503020204020204" charset="-122"/>
              <a:cs typeface="微软雅黑" panose="020B0503020204020204" charset="-122"/>
              <a:sym typeface="+mn-ea"/>
            </a:endParaRPr>
          </a:p>
          <a:p>
            <a:pPr marL="0" lvl="0" indent="0" latinLnBrk="0">
              <a:lnSpc>
                <a:spcPts val="280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a:t>
            </a:r>
            <a:r>
              <a:rPr lang="zh-CN" altLang="en-US" sz="1800" dirty="0" smtClean="0">
                <a:solidFill>
                  <a:srgbClr val="FF0000"/>
                </a:solidFill>
                <a:latin typeface="黑体" panose="02010609060101010101" charset="-122"/>
                <a:ea typeface="黑体" panose="02010609060101010101" charset="-122"/>
                <a:sym typeface="+mn-ea"/>
              </a:rPr>
              <a:t>行业执法检查需注意的重点内容</a:t>
            </a:r>
            <a:r>
              <a:rPr lang="en-US" altLang="zh-CN" sz="1800" dirty="0" smtClean="0">
                <a:solidFill>
                  <a:srgbClr val="FF0000"/>
                </a:solidFill>
                <a:latin typeface="黑体" panose="02010609060101010101" charset="-122"/>
                <a:ea typeface="黑体" panose="02010609060101010101" charset="-122"/>
                <a:sym typeface="+mn-ea"/>
              </a:rPr>
              <a:t>：</a:t>
            </a:r>
            <a:r>
              <a:rPr lang="en-US" altLang="zh-CN" sz="1800" dirty="0" smtClean="0">
                <a:sym typeface="+mn-ea"/>
              </a:rPr>
              <a:t>结合</a:t>
            </a:r>
            <a:r>
              <a:rPr lang="zh-CN" altLang="en-US" sz="1800" dirty="0" smtClean="0">
                <a:sym typeface="+mn-ea"/>
              </a:rPr>
              <a:t>行业法律法规、规范规程，结合</a:t>
            </a:r>
            <a:r>
              <a:rPr lang="en-US" altLang="zh-CN" sz="1800" dirty="0" smtClean="0">
                <a:sym typeface="+mn-ea"/>
              </a:rPr>
              <a:t>实际执法检查情况，对照</a:t>
            </a:r>
            <a:r>
              <a:rPr lang="zh-CN" altLang="en-US" sz="1800" dirty="0" smtClean="0">
                <a:sym typeface="+mn-ea"/>
              </a:rPr>
              <a:t>《生产经营单位安全教育培训执法检查表》，重点注意检查：</a:t>
            </a:r>
            <a:endParaRPr lang="zh-CN" altLang="en-US" sz="1800" dirty="0" smtClean="0">
              <a:sym typeface="+mn-ea"/>
            </a:endParaRPr>
          </a:p>
          <a:p>
            <a:pPr marL="0" lvl="0" indent="0" latinLnBrk="0">
              <a:lnSpc>
                <a:spcPts val="2800"/>
              </a:lnSpc>
              <a:spcBef>
                <a:spcPts val="0"/>
              </a:spcBef>
              <a:buFont typeface="Wingdings" panose="05000000000000000000" charset="0"/>
              <a:buNone/>
            </a:pPr>
            <a:r>
              <a:rPr lang="zh-CN" altLang="en-US" sz="1800" dirty="0" smtClean="0">
                <a:sym typeface="+mn-ea"/>
              </a:rPr>
              <a:t>      </a:t>
            </a:r>
            <a:r>
              <a:rPr lang="zh-CN" altLang="en-US" sz="1800" dirty="0" smtClean="0">
                <a:solidFill>
                  <a:srgbClr val="FF0000"/>
                </a:solidFill>
                <a:sym typeface="+mn-ea"/>
              </a:rPr>
              <a:t>在主要负责人和安全管理人员方面：</a:t>
            </a:r>
            <a:r>
              <a:rPr lang="zh-CN" altLang="en-US" sz="1800" dirty="0" smtClean="0">
                <a:sym typeface="+mn-ea"/>
              </a:rPr>
              <a:t>主要是查阅核实培训合格证件。</a:t>
            </a:r>
            <a:endParaRPr lang="zh-CN" altLang="en-US" sz="1800" dirty="0" smtClean="0">
              <a:sym typeface="+mn-ea"/>
            </a:endParaRPr>
          </a:p>
          <a:p>
            <a:pPr marL="0" lvl="0" indent="0" latinLnBrk="0">
              <a:lnSpc>
                <a:spcPts val="2800"/>
              </a:lnSpc>
              <a:spcBef>
                <a:spcPts val="0"/>
              </a:spcBef>
              <a:buFont typeface="Wingdings" panose="05000000000000000000" charset="0"/>
              <a:buNone/>
            </a:pPr>
            <a:r>
              <a:rPr lang="zh-CN" altLang="en-US" sz="1800" dirty="0" smtClean="0">
                <a:sym typeface="+mn-ea"/>
              </a:rPr>
              <a:t>      </a:t>
            </a:r>
            <a:r>
              <a:rPr lang="zh-CN" altLang="en-US" sz="1800" dirty="0" smtClean="0">
                <a:solidFill>
                  <a:srgbClr val="FF0000"/>
                </a:solidFill>
                <a:sym typeface="+mn-ea"/>
              </a:rPr>
              <a:t>在特种作业人员方面：</a:t>
            </a:r>
            <a:r>
              <a:rPr lang="zh-CN" altLang="en-US" sz="1800" dirty="0" smtClean="0">
                <a:sym typeface="+mn-ea"/>
              </a:rPr>
              <a:t>查阅企业管理台账，结合评价报告、企业生产过程，检查企业是否在危险化工工艺、特种设备操作、电气作业岗位配备了相应的特种作业人员；在应急管理部网站，抽查查询部分特种作业人员操作证信息的真实性。</a:t>
            </a:r>
            <a:endParaRPr lang="zh-CN" altLang="en-US" sz="1800" dirty="0" smtClean="0">
              <a:sym typeface="+mn-ea"/>
            </a:endParaRPr>
          </a:p>
          <a:p>
            <a:pPr marL="0" lvl="0" indent="0" latinLnBrk="0">
              <a:lnSpc>
                <a:spcPts val="2800"/>
              </a:lnSpc>
              <a:spcBef>
                <a:spcPts val="0"/>
              </a:spcBef>
              <a:buFont typeface="Wingdings" panose="05000000000000000000" charset="0"/>
              <a:buNone/>
            </a:pPr>
            <a:r>
              <a:rPr lang="zh-CN" altLang="en-US" sz="1800" dirty="0" smtClean="0">
                <a:sym typeface="+mn-ea"/>
              </a:rPr>
              <a:t>      </a:t>
            </a:r>
            <a:r>
              <a:rPr lang="zh-CN" altLang="en-US" sz="1800" dirty="0" smtClean="0">
                <a:solidFill>
                  <a:srgbClr val="FF0000"/>
                </a:solidFill>
                <a:sym typeface="+mn-ea"/>
              </a:rPr>
              <a:t>在其他从业人员方面：</a:t>
            </a:r>
            <a:r>
              <a:rPr lang="zh-CN" altLang="en-US" sz="1800" dirty="0" smtClean="0">
                <a:sym typeface="+mn-ea"/>
              </a:rPr>
              <a:t>抽查对照近期不同月份企业部分从业人员值班表，对照企业工艺、设备设施改造、变更情况，检查新上岗、调岗人员和改造、变更后的安全教育培训情况；对照企业外来施工作业，检查对外来施工单位人员的安全教育培训情况。</a:t>
            </a:r>
            <a:endParaRPr lang="zh-CN" altLang="en-US" sz="1800" dirty="0" smtClean="0">
              <a:sym typeface="+mn-ea"/>
            </a:endParaRPr>
          </a:p>
          <a:p>
            <a:pPr marL="0" lvl="0" indent="0" latinLnBrk="0">
              <a:lnSpc>
                <a:spcPts val="2800"/>
              </a:lnSpc>
              <a:spcBef>
                <a:spcPts val="0"/>
              </a:spcBef>
              <a:buFont typeface="Wingdings" panose="05000000000000000000" charset="0"/>
              <a:buNone/>
            </a:pPr>
            <a:endParaRPr lang="zh-CN" altLang="en-US" sz="1800" dirty="0" smtClean="0">
              <a:sym typeface="+mn-ea"/>
            </a:endParaRPr>
          </a:p>
          <a:p>
            <a:pPr marL="0" lvl="0" indent="0" latinLnBrk="0">
              <a:lnSpc>
                <a:spcPts val="2300"/>
              </a:lnSpc>
              <a:spcBef>
                <a:spcPts val="0"/>
              </a:spcBef>
              <a:buFont typeface="Wingdings" panose="05000000000000000000" charset="0"/>
              <a:buNone/>
            </a:pPr>
            <a:endParaRPr lang="zh-CN" altLang="en-US" sz="1800" dirty="0" smtClean="0">
              <a:sym typeface="+mn-ea"/>
            </a:endParaRPr>
          </a:p>
          <a:p>
            <a:pPr marL="0" lvl="0" indent="0" latinLnBrk="0">
              <a:lnSpc>
                <a:spcPts val="2300"/>
              </a:lnSpc>
              <a:spcBef>
                <a:spcPts val="0"/>
              </a:spcBef>
              <a:buFont typeface="Wingdings" panose="05000000000000000000" charset="0"/>
              <a:buNone/>
            </a:pPr>
            <a:r>
              <a:rPr lang="en-US" altLang="zh-CN" sz="2000" dirty="0" smtClean="0"/>
              <a:t> </a:t>
            </a:r>
            <a:endParaRPr lang="zh-CN" altLang="en-US" sz="2000"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一、</a:t>
            </a:r>
            <a:r>
              <a:rPr lang="zh-CN" altLang="en-US" sz="2400" dirty="0">
                <a:sym typeface="+mn-ea"/>
              </a:rPr>
              <a:t>《行业手册》的基本架构及主要内容</a:t>
            </a:r>
            <a:endParaRPr lang="zh-CN" altLang="en-US" sz="2400" dirty="0" smtClean="0"/>
          </a:p>
        </p:txBody>
      </p:sp>
      <p:sp>
        <p:nvSpPr>
          <p:cNvPr id="3" name="内容占位符 2"/>
          <p:cNvSpPr>
            <a:spLocks noGrp="1"/>
          </p:cNvSpPr>
          <p:nvPr>
            <p:ph idx="1"/>
          </p:nvPr>
        </p:nvSpPr>
        <p:spPr>
          <a:xfrm>
            <a:off x="254000" y="1912938"/>
            <a:ext cx="8637588" cy="3846513"/>
          </a:xfrm>
        </p:spPr>
        <p:txBody>
          <a:bodyPr vert="horz" wrap="square" lIns="91440" tIns="45720" rIns="91440" bIns="45720" numCol="1" anchor="t" anchorCtr="0" compatLnSpc="1"/>
          <a:lstStyle/>
          <a:p>
            <a:pPr>
              <a:lnSpc>
                <a:spcPts val="2500"/>
              </a:lnSpc>
              <a:buFont typeface="Wingdings" panose="05000000000000000000" charset="0"/>
              <a:buChar char=""/>
            </a:pPr>
            <a:r>
              <a:rPr lang="zh-CN" altLang="en-US" sz="2000" smtClean="0">
                <a:solidFill>
                  <a:srgbClr val="FF0000"/>
                </a:solidFill>
                <a:latin typeface="微软雅黑" panose="020B0503020204020204" charset="-122"/>
                <a:ea typeface="微软雅黑" panose="020B0503020204020204" charset="-122"/>
                <a:sym typeface="+mn-ea"/>
              </a:rPr>
              <a:t>主要内容：</a:t>
            </a:r>
            <a:endParaRPr lang="zh-CN" altLang="en-US" sz="2000" smtClean="0">
              <a:solidFill>
                <a:srgbClr val="FF0000"/>
              </a:solidFill>
              <a:latin typeface="微软雅黑" panose="020B0503020204020204" charset="-122"/>
              <a:ea typeface="微软雅黑" panose="020B0503020204020204" charset="-122"/>
              <a:sym typeface="+mn-ea"/>
            </a:endParaRPr>
          </a:p>
          <a:p>
            <a:pPr>
              <a:lnSpc>
                <a:spcPts val="2500"/>
              </a:lnSpc>
              <a:buFont typeface="Wingdings" panose="05000000000000000000" charset="0"/>
              <a:buChar char=""/>
            </a:pPr>
            <a:r>
              <a:rPr lang="zh-CN" altLang="en-US" sz="2000" smtClean="0">
                <a:solidFill>
                  <a:srgbClr val="FF0000"/>
                </a:solidFill>
                <a:sym typeface="+mn-ea"/>
              </a:rPr>
              <a:t>《行业手册》第一部分内容</a:t>
            </a:r>
            <a:r>
              <a:rPr lang="zh-CN" altLang="en-US" sz="2000" smtClean="0">
                <a:solidFill>
                  <a:srgbClr val="002060"/>
                </a:solidFill>
                <a:latin typeface="楷体_GB2312" panose="02010609030101010101" charset="-122"/>
                <a:ea typeface="楷体_GB2312" panose="02010609030101010101" charset="-122"/>
                <a:sym typeface="+mn-ea"/>
              </a:rPr>
              <a:t>（法律法规及制度规范）：</a:t>
            </a:r>
            <a:endParaRPr lang="zh-CN" altLang="en-US" sz="2000" smtClean="0">
              <a:solidFill>
                <a:srgbClr val="FF0000"/>
              </a:solidFill>
              <a:sym typeface="+mn-ea"/>
            </a:endParaRPr>
          </a:p>
          <a:p>
            <a:pPr marL="0" indent="0">
              <a:lnSpc>
                <a:spcPts val="2500"/>
              </a:lnSpc>
              <a:buFont typeface="Wingdings" panose="05000000000000000000" charset="0"/>
              <a:buNone/>
            </a:pPr>
            <a:r>
              <a:rPr lang="zh-CN" altLang="en-US" sz="2000" smtClean="0">
                <a:solidFill>
                  <a:srgbClr val="FF0000"/>
                </a:solidFill>
                <a:sym typeface="+mn-ea"/>
              </a:rPr>
              <a:t>     （</a:t>
            </a:r>
            <a:r>
              <a:rPr lang="en-US" altLang="zh-CN" sz="2000" smtClean="0">
                <a:solidFill>
                  <a:srgbClr val="FF0000"/>
                </a:solidFill>
                <a:sym typeface="+mn-ea"/>
              </a:rPr>
              <a:t>1</a:t>
            </a:r>
            <a:r>
              <a:rPr lang="zh-CN" altLang="en-US" sz="2000" smtClean="0">
                <a:solidFill>
                  <a:srgbClr val="FF0000"/>
                </a:solidFill>
                <a:sym typeface="+mn-ea"/>
              </a:rPr>
              <a:t>）</a:t>
            </a:r>
            <a:r>
              <a:rPr lang="zh-CN" altLang="en-US" sz="2000" smtClean="0">
                <a:solidFill>
                  <a:srgbClr val="002060"/>
                </a:solidFill>
                <a:sym typeface="+mn-ea"/>
              </a:rPr>
              <a:t>《安全生产法》、《职业病防治法》等</a:t>
            </a:r>
            <a:r>
              <a:rPr lang="en-US" altLang="zh-CN" sz="2000" smtClean="0">
                <a:solidFill>
                  <a:srgbClr val="FF0000"/>
                </a:solidFill>
                <a:sym typeface="+mn-ea"/>
              </a:rPr>
              <a:t>2</a:t>
            </a:r>
            <a:r>
              <a:rPr lang="zh-CN" altLang="en-US" sz="2000" smtClean="0">
                <a:solidFill>
                  <a:srgbClr val="FF0000"/>
                </a:solidFill>
                <a:sym typeface="+mn-ea"/>
              </a:rPr>
              <a:t>部</a:t>
            </a:r>
            <a:r>
              <a:rPr lang="zh-CN" altLang="en-US" sz="2000" smtClean="0">
                <a:solidFill>
                  <a:srgbClr val="002060"/>
                </a:solidFill>
                <a:sym typeface="+mn-ea"/>
              </a:rPr>
              <a:t>法律；</a:t>
            </a:r>
            <a:endParaRPr lang="zh-CN" altLang="en-US" sz="2000" smtClean="0">
              <a:solidFill>
                <a:srgbClr val="002060"/>
              </a:solidFill>
              <a:sym typeface="+mn-ea"/>
            </a:endParaRPr>
          </a:p>
          <a:p>
            <a:pPr marL="0" indent="0">
              <a:lnSpc>
                <a:spcPts val="2500"/>
              </a:lnSpc>
              <a:buFont typeface="Wingdings" panose="05000000000000000000" charset="0"/>
              <a:buNone/>
            </a:pPr>
            <a:r>
              <a:rPr lang="zh-CN" altLang="en-US" sz="2000" smtClean="0">
                <a:solidFill>
                  <a:srgbClr val="002060"/>
                </a:solidFill>
                <a:sym typeface="+mn-ea"/>
              </a:rPr>
              <a:t>     </a:t>
            </a:r>
            <a:r>
              <a:rPr lang="zh-CN" altLang="en-US" sz="2000" smtClean="0">
                <a:solidFill>
                  <a:srgbClr val="FF0000"/>
                </a:solidFill>
                <a:sym typeface="+mn-ea"/>
              </a:rPr>
              <a:t>（</a:t>
            </a:r>
            <a:r>
              <a:rPr lang="en-US" altLang="zh-CN" sz="2000" smtClean="0">
                <a:solidFill>
                  <a:srgbClr val="FF0000"/>
                </a:solidFill>
                <a:sym typeface="+mn-ea"/>
              </a:rPr>
              <a:t>2</a:t>
            </a:r>
            <a:r>
              <a:rPr lang="zh-CN" altLang="en-US" sz="2000" smtClean="0">
                <a:solidFill>
                  <a:srgbClr val="FF0000"/>
                </a:solidFill>
                <a:sym typeface="+mn-ea"/>
              </a:rPr>
              <a:t>）</a:t>
            </a:r>
            <a:r>
              <a:rPr lang="zh-CN" altLang="en-US" sz="2000" smtClean="0">
                <a:solidFill>
                  <a:srgbClr val="002060"/>
                </a:solidFill>
                <a:sym typeface="+mn-ea"/>
              </a:rPr>
              <a:t>《安全生产许可证条例》、《河北省安全生产条例》、《生产安全事故报告和调查处理条例》、《女职工劳动保护规定》</a:t>
            </a:r>
            <a:r>
              <a:rPr lang="zh-CN" altLang="en-US" sz="1800" smtClean="0">
                <a:solidFill>
                  <a:srgbClr val="002060"/>
                </a:solidFill>
                <a:latin typeface="楷体_GB2312" panose="02010609030101010101" charset="-122"/>
                <a:ea typeface="楷体_GB2312" panose="02010609030101010101" charset="-122"/>
                <a:cs typeface="楷体_GB2312" panose="02010609030101010101" charset="-122"/>
                <a:sym typeface="+mn-ea"/>
              </a:rPr>
              <a:t>（国务院令第</a:t>
            </a:r>
            <a:r>
              <a:rPr lang="en-US" altLang="zh-CN" sz="1800" smtClean="0">
                <a:solidFill>
                  <a:srgbClr val="002060"/>
                </a:solidFill>
                <a:latin typeface="楷体_GB2312" panose="02010609030101010101" charset="-122"/>
                <a:ea typeface="楷体_GB2312" panose="02010609030101010101" charset="-122"/>
                <a:cs typeface="楷体_GB2312" panose="02010609030101010101" charset="-122"/>
                <a:sym typeface="+mn-ea"/>
              </a:rPr>
              <a:t>619</a:t>
            </a:r>
            <a:r>
              <a:rPr lang="zh-CN" altLang="en-US" sz="1800" smtClean="0">
                <a:solidFill>
                  <a:srgbClr val="002060"/>
                </a:solidFill>
                <a:latin typeface="楷体_GB2312" panose="02010609030101010101" charset="-122"/>
                <a:ea typeface="楷体_GB2312" panose="02010609030101010101" charset="-122"/>
                <a:cs typeface="楷体_GB2312" panose="02010609030101010101" charset="-122"/>
                <a:sym typeface="+mn-ea"/>
              </a:rPr>
              <a:t>号）</a:t>
            </a:r>
            <a:r>
              <a:rPr lang="zh-CN" altLang="en-US" sz="2000" smtClean="0">
                <a:solidFill>
                  <a:srgbClr val="002060"/>
                </a:solidFill>
                <a:sym typeface="+mn-ea"/>
              </a:rPr>
              <a:t>、《危险化学品安全管理条例》、《易制毒化学品管理条例》、《烟花爆竹安全管理条例》等</a:t>
            </a:r>
            <a:r>
              <a:rPr lang="en-US" altLang="zh-CN" sz="2000" smtClean="0">
                <a:solidFill>
                  <a:srgbClr val="FF0000"/>
                </a:solidFill>
                <a:sym typeface="+mn-ea"/>
              </a:rPr>
              <a:t>7</a:t>
            </a:r>
            <a:r>
              <a:rPr lang="zh-CN" altLang="en-US" sz="2000" smtClean="0">
                <a:solidFill>
                  <a:srgbClr val="FF0000"/>
                </a:solidFill>
                <a:sym typeface="+mn-ea"/>
              </a:rPr>
              <a:t>部行政</a:t>
            </a:r>
            <a:r>
              <a:rPr lang="zh-CN" altLang="en-US" sz="2000" smtClean="0">
                <a:solidFill>
                  <a:srgbClr val="002060"/>
                </a:solidFill>
                <a:sym typeface="+mn-ea"/>
              </a:rPr>
              <a:t>法规；</a:t>
            </a:r>
            <a:endParaRPr lang="zh-CN" altLang="en-US" sz="2000" smtClean="0">
              <a:solidFill>
                <a:srgbClr val="002060"/>
              </a:solidFill>
              <a:sym typeface="+mn-ea"/>
            </a:endParaRPr>
          </a:p>
          <a:p>
            <a:pPr marL="0" indent="0">
              <a:lnSpc>
                <a:spcPts val="2500"/>
              </a:lnSpc>
              <a:buFont typeface="Wingdings" panose="05000000000000000000" charset="0"/>
              <a:buNone/>
            </a:pPr>
            <a:r>
              <a:rPr lang="zh-CN" altLang="en-US" sz="2000" smtClean="0">
                <a:solidFill>
                  <a:srgbClr val="002060"/>
                </a:solidFill>
                <a:sym typeface="+mn-ea"/>
              </a:rPr>
              <a:t>    </a:t>
            </a:r>
            <a:r>
              <a:rPr lang="zh-CN" altLang="en-US" sz="2000" smtClean="0">
                <a:solidFill>
                  <a:srgbClr val="FF0000"/>
                </a:solidFill>
                <a:sym typeface="+mn-ea"/>
              </a:rPr>
              <a:t>（</a:t>
            </a:r>
            <a:r>
              <a:rPr lang="en-US" altLang="zh-CN" sz="2000" smtClean="0">
                <a:solidFill>
                  <a:srgbClr val="FF0000"/>
                </a:solidFill>
                <a:sym typeface="+mn-ea"/>
              </a:rPr>
              <a:t>3</a:t>
            </a:r>
            <a:r>
              <a:rPr lang="zh-CN" altLang="en-US" sz="2000" smtClean="0">
                <a:solidFill>
                  <a:srgbClr val="FF0000"/>
                </a:solidFill>
                <a:sym typeface="+mn-ea"/>
              </a:rPr>
              <a:t>）</a:t>
            </a:r>
            <a:r>
              <a:rPr lang="zh-CN" altLang="en-US" sz="2000" smtClean="0">
                <a:solidFill>
                  <a:srgbClr val="002060"/>
                </a:solidFill>
                <a:sym typeface="+mn-ea"/>
              </a:rPr>
              <a:t>《安全生产违法行为行政处罚办法》</a:t>
            </a:r>
            <a:r>
              <a:rPr lang="zh-CN" altLang="en-US" sz="2000" smtClean="0">
                <a:solidFill>
                  <a:srgbClr val="FF0000"/>
                </a:solidFill>
                <a:sym typeface="+mn-ea"/>
              </a:rPr>
              <a:t>等</a:t>
            </a:r>
            <a:r>
              <a:rPr lang="en-US" altLang="zh-CN" sz="2000" smtClean="0">
                <a:solidFill>
                  <a:srgbClr val="FF0000"/>
                </a:solidFill>
                <a:sym typeface="+mn-ea"/>
              </a:rPr>
              <a:t>26</a:t>
            </a:r>
            <a:r>
              <a:rPr lang="zh-CN" altLang="en-US" sz="2000" smtClean="0">
                <a:solidFill>
                  <a:srgbClr val="FF0000"/>
                </a:solidFill>
                <a:sym typeface="+mn-ea"/>
              </a:rPr>
              <a:t>部</a:t>
            </a:r>
            <a:r>
              <a:rPr lang="zh-CN" altLang="en-US" sz="2000" smtClean="0">
                <a:solidFill>
                  <a:srgbClr val="002060"/>
                </a:solidFill>
                <a:sym typeface="+mn-ea"/>
              </a:rPr>
              <a:t>原国家安全监管总局部门规章；</a:t>
            </a:r>
            <a:endParaRPr lang="zh-CN" altLang="en-US" sz="2000" smtClean="0">
              <a:solidFill>
                <a:srgbClr val="002060"/>
              </a:solidFill>
              <a:sym typeface="+mn-ea"/>
            </a:endParaRPr>
          </a:p>
          <a:p>
            <a:pPr marL="0" indent="0">
              <a:lnSpc>
                <a:spcPts val="2500"/>
              </a:lnSpc>
              <a:buFont typeface="Wingdings" panose="05000000000000000000" charset="0"/>
              <a:buNone/>
            </a:pPr>
            <a:r>
              <a:rPr lang="zh-CN" altLang="en-US" sz="2000" smtClean="0">
                <a:solidFill>
                  <a:srgbClr val="002060"/>
                </a:solidFill>
                <a:sym typeface="+mn-ea"/>
              </a:rPr>
              <a:t>    </a:t>
            </a:r>
            <a:r>
              <a:rPr lang="zh-CN" altLang="en-US" sz="2000" smtClean="0">
                <a:solidFill>
                  <a:srgbClr val="FF0000"/>
                </a:solidFill>
                <a:sym typeface="+mn-ea"/>
              </a:rPr>
              <a:t>（</a:t>
            </a:r>
            <a:r>
              <a:rPr lang="en-US" altLang="zh-CN" sz="2000" smtClean="0">
                <a:solidFill>
                  <a:srgbClr val="FF0000"/>
                </a:solidFill>
                <a:sym typeface="+mn-ea"/>
              </a:rPr>
              <a:t>4</a:t>
            </a:r>
            <a:r>
              <a:rPr lang="zh-CN" altLang="en-US" sz="2000" smtClean="0">
                <a:solidFill>
                  <a:srgbClr val="FF0000"/>
                </a:solidFill>
                <a:sym typeface="+mn-ea"/>
              </a:rPr>
              <a:t>）</a:t>
            </a:r>
            <a:r>
              <a:rPr lang="zh-CN" altLang="en-US" sz="2000" smtClean="0">
                <a:solidFill>
                  <a:srgbClr val="002060"/>
                </a:solidFill>
                <a:sym typeface="+mn-ea"/>
              </a:rPr>
              <a:t>《河北省安全生产监督管理局行政执法公示制度</a:t>
            </a:r>
            <a:r>
              <a:rPr lang="zh-CN" altLang="en-US" sz="1800" smtClean="0">
                <a:solidFill>
                  <a:srgbClr val="002060"/>
                </a:solidFill>
                <a:latin typeface="楷体_GB2312" panose="02010609030101010101" charset="-122"/>
                <a:ea typeface="楷体_GB2312" panose="02010609030101010101" charset="-122"/>
                <a:sym typeface="+mn-ea"/>
              </a:rPr>
              <a:t>（试行）</a:t>
            </a:r>
            <a:r>
              <a:rPr lang="zh-CN" altLang="en-US" sz="2000" smtClean="0">
                <a:solidFill>
                  <a:srgbClr val="002060"/>
                </a:solidFill>
                <a:sym typeface="+mn-ea"/>
              </a:rPr>
              <a:t>》</a:t>
            </a:r>
            <a:r>
              <a:rPr lang="zh-CN" altLang="en-US" sz="2000" smtClean="0">
                <a:solidFill>
                  <a:srgbClr val="FF0000"/>
                </a:solidFill>
                <a:sym typeface="+mn-ea"/>
              </a:rPr>
              <a:t>等</a:t>
            </a:r>
            <a:r>
              <a:rPr lang="en-US" altLang="zh-CN" sz="2000" smtClean="0">
                <a:solidFill>
                  <a:srgbClr val="FF0000"/>
                </a:solidFill>
                <a:sym typeface="+mn-ea"/>
              </a:rPr>
              <a:t>5</a:t>
            </a:r>
            <a:r>
              <a:rPr lang="zh-CN" altLang="en-US" sz="2000" smtClean="0">
                <a:solidFill>
                  <a:srgbClr val="FF0000"/>
                </a:solidFill>
                <a:sym typeface="+mn-ea"/>
              </a:rPr>
              <a:t>个</a:t>
            </a:r>
            <a:r>
              <a:rPr lang="zh-CN" altLang="en-US" sz="2000" smtClean="0">
                <a:solidFill>
                  <a:srgbClr val="002060"/>
                </a:solidFill>
                <a:sym typeface="+mn-ea"/>
              </a:rPr>
              <a:t>规范性文件。</a:t>
            </a:r>
            <a:endParaRPr lang="zh-CN" altLang="en-US" sz="2000" smtClean="0">
              <a:solidFill>
                <a:srgbClr val="002060"/>
              </a:solidFill>
              <a:sym typeface="+mn-ea"/>
            </a:endParaRPr>
          </a:p>
          <a:p>
            <a:pPr marL="0" indent="0">
              <a:lnSpc>
                <a:spcPts val="2500"/>
              </a:lnSpc>
              <a:buFont typeface="Wingdings" panose="05000000000000000000" charset="0"/>
              <a:buNone/>
            </a:pPr>
            <a:r>
              <a:rPr lang="zh-CN" altLang="en-US" sz="2000" dirty="0" smtClean="0">
                <a:solidFill>
                  <a:srgbClr val="FF0000"/>
                </a:solidFill>
                <a:sym typeface="+mn-ea"/>
              </a:rPr>
              <a:t>  </a:t>
            </a:r>
            <a:endParaRPr lang="zh-CN" altLang="en-US" sz="2000" dirty="0" smtClean="0">
              <a:solidFill>
                <a:srgbClr val="FF0000"/>
              </a:solidFill>
              <a:sym typeface="+mn-ea"/>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en-US" altLang="zh-CN" sz="2400" dirty="0" smtClean="0"/>
              <a:t> </a:t>
            </a:r>
            <a:endParaRPr lang="en-US" altLang="zh-CN" sz="2400" dirty="0" smtClean="0"/>
          </a:p>
        </p:txBody>
      </p:sp>
      <p:sp>
        <p:nvSpPr>
          <p:cNvPr id="3" name="内容占位符 2"/>
          <p:cNvSpPr>
            <a:spLocks noGrp="1"/>
          </p:cNvSpPr>
          <p:nvPr>
            <p:ph idx="1"/>
          </p:nvPr>
        </p:nvSpPr>
        <p:spPr>
          <a:xfrm>
            <a:off x="-23495" y="1695450"/>
            <a:ext cx="8988425" cy="4549140"/>
          </a:xfrm>
        </p:spPr>
        <p:txBody>
          <a:bodyPr vert="horz" wrap="square" lIns="91440" tIns="45720" rIns="91440" bIns="45720" numCol="1" anchor="t" anchorCtr="0" compatLnSpc="1"/>
          <a:lstStyle/>
          <a:p>
            <a:pPr marL="0" lvl="0" indent="0" latinLnBrk="0">
              <a:lnSpc>
                <a:spcPts val="1960"/>
              </a:lnSpc>
              <a:spcBef>
                <a:spcPts val="0"/>
              </a:spcBef>
              <a:buFont typeface="Wingdings" panose="05000000000000000000" charset="0"/>
              <a:buNone/>
            </a:pPr>
            <a:r>
              <a:rPr lang="en-US" altLang="zh-CN" sz="2000" dirty="0" smtClean="0">
                <a:solidFill>
                  <a:srgbClr val="FF0000"/>
                </a:solidFill>
              </a:rPr>
              <a:t> </a:t>
            </a:r>
            <a:r>
              <a:rPr lang="en-US" altLang="zh-CN" sz="2000" dirty="0" smtClean="0"/>
              <a:t>     </a:t>
            </a:r>
            <a:r>
              <a:rPr lang="en-US" altLang="zh-CN" sz="1800" dirty="0" smtClean="0"/>
              <a:t> 3</a:t>
            </a:r>
            <a:r>
              <a:rPr lang="zh-CN" altLang="en-US" sz="1800" dirty="0" smtClean="0"/>
              <a:t>、其他专项《检查表》内容学习解读（共</a:t>
            </a:r>
            <a:r>
              <a:rPr lang="en-US" altLang="zh-CN" sz="1800" dirty="0" smtClean="0"/>
              <a:t>4</a:t>
            </a:r>
            <a:r>
              <a:rPr lang="zh-CN" altLang="en-US" sz="1800" dirty="0" smtClean="0"/>
              <a:t>个方面）</a:t>
            </a:r>
            <a:endParaRPr lang="zh-CN" altLang="en-US" sz="1800" dirty="0" smtClean="0"/>
          </a:p>
          <a:p>
            <a:pPr marL="0" lvl="0" indent="0" latinLnBrk="0">
              <a:lnSpc>
                <a:spcPts val="2560"/>
              </a:lnSpc>
              <a:spcBef>
                <a:spcPts val="0"/>
              </a:spcBef>
              <a:buFont typeface="Wingdings" panose="05000000000000000000" charset="0"/>
              <a:buNone/>
            </a:pPr>
            <a:r>
              <a:rPr lang="zh-CN" altLang="en-US" sz="1800" dirty="0" smtClean="0"/>
              <a:t>    </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（3）</a:t>
            </a:r>
            <a:r>
              <a:rPr lang="zh-CN" altLang="en-US" sz="2000" dirty="0" smtClean="0">
                <a:solidFill>
                  <a:srgbClr val="FF0000"/>
                </a:solidFill>
                <a:latin typeface="微软雅黑" panose="020B0503020204020204" charset="-122"/>
                <a:ea typeface="微软雅黑" panose="020B0503020204020204" charset="-122"/>
                <a:cs typeface="微软雅黑" panose="020B0503020204020204" charset="-122"/>
                <a:sym typeface="+mn-ea"/>
              </a:rPr>
              <a:t>《安全生产应急管理执法检查表》学习解读</a:t>
            </a:r>
            <a:r>
              <a:rPr lang="en-US" altLang="zh-CN"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a:t>
            </a:r>
            <a:r>
              <a:rPr lang="zh-CN" altLang="en-US"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《危化检查表》第</a:t>
            </a:r>
            <a:r>
              <a:rPr lang="en-US" altLang="zh-CN"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24</a:t>
            </a:r>
            <a:r>
              <a:rPr lang="zh-CN" altLang="en-US"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个方面</a:t>
            </a:r>
            <a:r>
              <a:rPr lang="en-US" altLang="zh-CN"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a:t>
            </a:r>
            <a:endParaRPr lang="zh-CN" altLang="en-US" sz="2000" dirty="0" smtClean="0">
              <a:solidFill>
                <a:srgbClr val="FF0000"/>
              </a:solidFill>
              <a:latin typeface="微软雅黑" panose="020B0503020204020204" charset="-122"/>
              <a:ea typeface="微软雅黑" panose="020B0503020204020204" charset="-122"/>
              <a:cs typeface="微软雅黑" panose="020B0503020204020204" charset="-122"/>
              <a:sym typeface="+mn-ea"/>
            </a:endParaRPr>
          </a:p>
          <a:p>
            <a:pPr marL="0" lvl="0" indent="0" latinLnBrk="0">
              <a:lnSpc>
                <a:spcPts val="256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sym typeface="+mn-ea"/>
              </a:rPr>
              <a:t>共35项。</a:t>
            </a:r>
            <a:r>
              <a:rPr lang="zh-CN" altLang="en-US" sz="1800" dirty="0" smtClean="0">
                <a:sym typeface="+mn-ea"/>
              </a:rPr>
              <a:t>应急队伍方面</a:t>
            </a:r>
            <a:r>
              <a:rPr lang="en-US" altLang="zh-CN" sz="1800" dirty="0" smtClean="0">
                <a:sym typeface="+mn-ea"/>
              </a:rPr>
              <a:t>4</a:t>
            </a:r>
            <a:r>
              <a:rPr lang="zh-CN" altLang="en-US" sz="1800" dirty="0" smtClean="0">
                <a:sym typeface="+mn-ea"/>
              </a:rPr>
              <a:t>项，应急物资准备方面</a:t>
            </a:r>
            <a:r>
              <a:rPr lang="en-US" altLang="zh-CN" sz="1800" dirty="0" smtClean="0">
                <a:sym typeface="+mn-ea"/>
              </a:rPr>
              <a:t>9</a:t>
            </a:r>
            <a:r>
              <a:rPr lang="zh-CN" altLang="en-US" sz="1800" dirty="0" smtClean="0">
                <a:sym typeface="+mn-ea"/>
              </a:rPr>
              <a:t>项，应急预案方面</a:t>
            </a:r>
            <a:r>
              <a:rPr lang="en-US" altLang="zh-CN" sz="1800" dirty="0" smtClean="0">
                <a:sym typeface="+mn-ea"/>
              </a:rPr>
              <a:t>8</a:t>
            </a:r>
            <a:r>
              <a:rPr lang="zh-CN" altLang="en-US" sz="1800" dirty="0" smtClean="0">
                <a:sym typeface="+mn-ea"/>
              </a:rPr>
              <a:t>项，应急演练方面</a:t>
            </a:r>
            <a:r>
              <a:rPr lang="en-US" altLang="zh-CN" sz="1800" dirty="0" smtClean="0">
                <a:sym typeface="+mn-ea"/>
              </a:rPr>
              <a:t>4</a:t>
            </a:r>
            <a:r>
              <a:rPr lang="zh-CN" altLang="en-US" sz="1800" dirty="0" smtClean="0">
                <a:sym typeface="+mn-ea"/>
              </a:rPr>
              <a:t>项，教育培训方面</a:t>
            </a:r>
            <a:r>
              <a:rPr lang="en-US" altLang="zh-CN" sz="1800" dirty="0" smtClean="0">
                <a:sym typeface="+mn-ea"/>
              </a:rPr>
              <a:t>6</a:t>
            </a:r>
            <a:r>
              <a:rPr lang="zh-CN" altLang="en-US" sz="1800" dirty="0" smtClean="0">
                <a:sym typeface="+mn-ea"/>
              </a:rPr>
              <a:t>项，应急处置方面</a:t>
            </a:r>
            <a:r>
              <a:rPr lang="en-US" altLang="zh-CN" sz="1800" dirty="0" smtClean="0">
                <a:sym typeface="+mn-ea"/>
              </a:rPr>
              <a:t>4</a:t>
            </a:r>
            <a:r>
              <a:rPr lang="zh-CN" altLang="en-US" sz="1800" dirty="0" smtClean="0">
                <a:sym typeface="+mn-ea"/>
              </a:rPr>
              <a:t>项。依据的法律法规为《安全生产法》和《生产安全事故应急预案管理办法》（原国家安全监管总局令第</a:t>
            </a:r>
            <a:r>
              <a:rPr lang="en-US" altLang="zh-CN" sz="1800" dirty="0" smtClean="0">
                <a:sym typeface="+mn-ea"/>
              </a:rPr>
              <a:t>88</a:t>
            </a:r>
            <a:r>
              <a:rPr lang="zh-CN" altLang="en-US" sz="1800" dirty="0" smtClean="0">
                <a:sym typeface="+mn-ea"/>
              </a:rPr>
              <a:t>号）的相关规定。</a:t>
            </a:r>
            <a:endParaRPr lang="zh-CN" altLang="en-US" sz="1800" dirty="0" smtClean="0">
              <a:sym typeface="+mn-ea"/>
            </a:endParaRPr>
          </a:p>
          <a:p>
            <a:pPr marL="0" lvl="0" indent="0" latinLnBrk="0">
              <a:lnSpc>
                <a:spcPts val="2560"/>
              </a:lnSpc>
              <a:spcBef>
                <a:spcPts val="0"/>
              </a:spcBef>
              <a:buFont typeface="Wingdings" panose="05000000000000000000" charset="0"/>
              <a:buNone/>
            </a:pP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a:t>
            </a:r>
            <a:r>
              <a:rPr lang="zh-CN" altLang="en-US" sz="1800" dirty="0" smtClean="0">
                <a:solidFill>
                  <a:srgbClr val="FF0000"/>
                </a:solidFill>
                <a:latin typeface="黑体" panose="02010609060101010101" charset="-122"/>
                <a:ea typeface="黑体" panose="02010609060101010101" charset="-122"/>
                <a:sym typeface="+mn-ea"/>
              </a:rPr>
              <a:t>行业执法检查需注意的重点内容</a:t>
            </a:r>
            <a:r>
              <a:rPr lang="en-US" altLang="zh-CN" sz="1800" dirty="0" smtClean="0">
                <a:solidFill>
                  <a:srgbClr val="FF0000"/>
                </a:solidFill>
                <a:latin typeface="黑体" panose="02010609060101010101" charset="-122"/>
                <a:ea typeface="黑体" panose="02010609060101010101" charset="-122"/>
                <a:sym typeface="+mn-ea"/>
              </a:rPr>
              <a:t>：</a:t>
            </a:r>
            <a:r>
              <a:rPr lang="en-US" altLang="zh-CN" sz="1800" dirty="0" smtClean="0">
                <a:sym typeface="+mn-ea"/>
              </a:rPr>
              <a:t>结合</a:t>
            </a:r>
            <a:r>
              <a:rPr lang="zh-CN" altLang="en-US" sz="1800" dirty="0" smtClean="0">
                <a:sym typeface="+mn-ea"/>
              </a:rPr>
              <a:t>行业工作实际，结合</a:t>
            </a:r>
            <a:r>
              <a:rPr lang="en-US" altLang="zh-CN" sz="1800" dirty="0" smtClean="0">
                <a:sym typeface="+mn-ea"/>
              </a:rPr>
              <a:t>执法检查情况，对照</a:t>
            </a:r>
            <a:r>
              <a:rPr lang="zh-CN" altLang="en-US" sz="1800" dirty="0" smtClean="0">
                <a:sym typeface="+mn-ea"/>
              </a:rPr>
              <a:t>《安全生产应急管理执法检查表》，重点注意检查：</a:t>
            </a:r>
            <a:endParaRPr lang="zh-CN" altLang="en-US" sz="1800" dirty="0" smtClean="0">
              <a:sym typeface="+mn-ea"/>
            </a:endParaRPr>
          </a:p>
          <a:p>
            <a:pPr marL="0" lvl="0" indent="0" latinLnBrk="0">
              <a:lnSpc>
                <a:spcPts val="2560"/>
              </a:lnSpc>
              <a:spcBef>
                <a:spcPts val="0"/>
              </a:spcBef>
              <a:buFont typeface="Wingdings" panose="05000000000000000000" charset="0"/>
              <a:buNone/>
            </a:pPr>
            <a:r>
              <a:rPr lang="zh-CN" altLang="en-US" sz="1800" dirty="0" smtClean="0">
                <a:sym typeface="+mn-ea"/>
              </a:rPr>
              <a:t>      </a:t>
            </a:r>
            <a:r>
              <a:rPr lang="zh-CN" altLang="en-US" sz="1800" dirty="0" smtClean="0">
                <a:solidFill>
                  <a:srgbClr val="FF0000"/>
                </a:solidFill>
                <a:sym typeface="+mn-ea"/>
              </a:rPr>
              <a:t>在应急队伍方面：</a:t>
            </a:r>
            <a:r>
              <a:rPr lang="zh-CN" altLang="en-US" sz="1800" dirty="0" smtClean="0">
                <a:solidFill>
                  <a:srgbClr val="002060"/>
                </a:solidFill>
                <a:sym typeface="+mn-ea"/>
              </a:rPr>
              <a:t>对照企业已备案的《事故应急预案》，对照企业应急救援组织设立文件，对照企业花名册，抽查调岗管理人员的应急职责调整情况，抽查所有应急管理、指挥人员是否能够及时联系，是否了解自身应急职责。</a:t>
            </a:r>
            <a:endParaRPr lang="zh-CN" altLang="en-US" sz="2000" dirty="0" smtClean="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en-US" altLang="zh-CN" sz="2400" dirty="0" smtClean="0"/>
              <a:t> </a:t>
            </a:r>
            <a:endParaRPr lang="en-US" altLang="zh-CN" sz="2400" dirty="0" smtClean="0"/>
          </a:p>
        </p:txBody>
      </p:sp>
      <p:sp>
        <p:nvSpPr>
          <p:cNvPr id="3" name="内容占位符 2"/>
          <p:cNvSpPr>
            <a:spLocks noGrp="1"/>
          </p:cNvSpPr>
          <p:nvPr>
            <p:ph idx="1"/>
          </p:nvPr>
        </p:nvSpPr>
        <p:spPr>
          <a:xfrm>
            <a:off x="-23495" y="1695450"/>
            <a:ext cx="8988425" cy="4549140"/>
          </a:xfrm>
        </p:spPr>
        <p:txBody>
          <a:bodyPr vert="horz" wrap="square" lIns="91440" tIns="45720" rIns="91440" bIns="45720" numCol="1" anchor="t" anchorCtr="0" compatLnSpc="1"/>
          <a:lstStyle/>
          <a:p>
            <a:pPr marL="0" lvl="0" indent="0" latinLnBrk="0">
              <a:lnSpc>
                <a:spcPts val="2160"/>
              </a:lnSpc>
              <a:spcBef>
                <a:spcPts val="0"/>
              </a:spcBef>
              <a:buFont typeface="Wingdings" panose="05000000000000000000" charset="0"/>
              <a:buNone/>
            </a:pPr>
            <a:r>
              <a:rPr lang="en-US" altLang="zh-CN" sz="2000" dirty="0" smtClean="0">
                <a:solidFill>
                  <a:srgbClr val="FF0000"/>
                </a:solidFill>
              </a:rPr>
              <a:t> </a:t>
            </a:r>
            <a:r>
              <a:rPr lang="en-US" altLang="zh-CN" sz="2000" dirty="0" smtClean="0"/>
              <a:t>     </a:t>
            </a:r>
            <a:r>
              <a:rPr lang="en-US" altLang="zh-CN" sz="1800" dirty="0" smtClean="0"/>
              <a:t> 3</a:t>
            </a:r>
            <a:r>
              <a:rPr lang="zh-CN" altLang="en-US" sz="1800" dirty="0" smtClean="0"/>
              <a:t>、其他专项《检查表》内容学习解读（共</a:t>
            </a:r>
            <a:r>
              <a:rPr lang="en-US" altLang="zh-CN" sz="1800" dirty="0" smtClean="0"/>
              <a:t>4</a:t>
            </a:r>
            <a:r>
              <a:rPr lang="zh-CN" altLang="en-US" sz="1800" dirty="0" smtClean="0"/>
              <a:t>个方面）</a:t>
            </a:r>
            <a:endParaRPr lang="zh-CN" altLang="en-US" sz="1800" dirty="0" smtClean="0"/>
          </a:p>
          <a:p>
            <a:pPr marL="0" lvl="0" indent="0" latinLnBrk="0">
              <a:lnSpc>
                <a:spcPts val="2160"/>
              </a:lnSpc>
              <a:spcBef>
                <a:spcPts val="0"/>
              </a:spcBef>
              <a:buFont typeface="Wingdings" panose="05000000000000000000" charset="0"/>
              <a:buNone/>
            </a:pPr>
            <a:r>
              <a:rPr lang="zh-CN" altLang="en-US" sz="1800" dirty="0" smtClean="0"/>
              <a:t>    </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（3）</a:t>
            </a:r>
            <a:r>
              <a:rPr lang="zh-CN" altLang="en-US" sz="2000" dirty="0" smtClean="0">
                <a:solidFill>
                  <a:srgbClr val="FF0000"/>
                </a:solidFill>
                <a:latin typeface="微软雅黑" panose="020B0503020204020204" charset="-122"/>
                <a:ea typeface="微软雅黑" panose="020B0503020204020204" charset="-122"/>
                <a:cs typeface="微软雅黑" panose="020B0503020204020204" charset="-122"/>
                <a:sym typeface="+mn-ea"/>
              </a:rPr>
              <a:t>《安全生产应急管理执法检查表》学习解读</a:t>
            </a:r>
            <a:r>
              <a:rPr lang="en-US" altLang="zh-CN"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a:t>
            </a:r>
            <a:r>
              <a:rPr lang="zh-CN" altLang="en-US"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《危化检查表》第</a:t>
            </a:r>
            <a:r>
              <a:rPr lang="en-US" altLang="zh-CN"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24</a:t>
            </a:r>
            <a:r>
              <a:rPr lang="zh-CN" altLang="en-US"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个方面</a:t>
            </a:r>
            <a:r>
              <a:rPr lang="en-US" altLang="zh-CN"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a:t>
            </a:r>
            <a:endParaRPr lang="zh-CN" altLang="en-US" sz="2000" dirty="0" smtClean="0">
              <a:solidFill>
                <a:srgbClr val="FF0000"/>
              </a:solidFill>
              <a:latin typeface="微软雅黑" panose="020B0503020204020204" charset="-122"/>
              <a:ea typeface="微软雅黑" panose="020B0503020204020204" charset="-122"/>
              <a:cs typeface="微软雅黑" panose="020B0503020204020204" charset="-122"/>
              <a:sym typeface="+mn-ea"/>
            </a:endParaRPr>
          </a:p>
          <a:p>
            <a:pPr marL="0" lvl="0" indent="0" latinLnBrk="0">
              <a:lnSpc>
                <a:spcPts val="216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a:t>
            </a:r>
            <a:r>
              <a:rPr lang="zh-CN" altLang="en-US" sz="1800" dirty="0" smtClean="0">
                <a:solidFill>
                  <a:srgbClr val="FF0000"/>
                </a:solidFill>
                <a:latin typeface="黑体" panose="02010609060101010101" charset="-122"/>
                <a:ea typeface="黑体" panose="02010609060101010101" charset="-122"/>
                <a:sym typeface="+mn-ea"/>
              </a:rPr>
              <a:t>行业执法检查需注意的重点内容</a:t>
            </a:r>
            <a:r>
              <a:rPr lang="en-US" altLang="zh-CN" sz="1800" dirty="0" smtClean="0">
                <a:solidFill>
                  <a:srgbClr val="FF0000"/>
                </a:solidFill>
                <a:latin typeface="黑体" panose="02010609060101010101" charset="-122"/>
                <a:ea typeface="黑体" panose="02010609060101010101" charset="-122"/>
                <a:sym typeface="+mn-ea"/>
              </a:rPr>
              <a:t>：</a:t>
            </a:r>
            <a:r>
              <a:rPr lang="en-US" altLang="zh-CN" sz="1800" dirty="0" smtClean="0">
                <a:sym typeface="+mn-ea"/>
              </a:rPr>
              <a:t>结合</a:t>
            </a:r>
            <a:r>
              <a:rPr lang="zh-CN" altLang="en-US" sz="1800" dirty="0" smtClean="0">
                <a:sym typeface="+mn-ea"/>
              </a:rPr>
              <a:t>行业工作实际，结合</a:t>
            </a:r>
            <a:r>
              <a:rPr lang="en-US" altLang="zh-CN" sz="1800" dirty="0" smtClean="0">
                <a:sym typeface="+mn-ea"/>
              </a:rPr>
              <a:t>执法检查情况，对照</a:t>
            </a:r>
            <a:r>
              <a:rPr lang="zh-CN" altLang="en-US" sz="1800" dirty="0" smtClean="0">
                <a:sym typeface="+mn-ea"/>
              </a:rPr>
              <a:t>《安全生产应急管理执法检查表》，重点注意检查：</a:t>
            </a:r>
            <a:endParaRPr lang="zh-CN" altLang="en-US" sz="1800" dirty="0" smtClean="0">
              <a:sym typeface="+mn-ea"/>
            </a:endParaRPr>
          </a:p>
          <a:p>
            <a:pPr marL="0" lvl="0" indent="0" latinLnBrk="0">
              <a:lnSpc>
                <a:spcPts val="2160"/>
              </a:lnSpc>
              <a:spcBef>
                <a:spcPts val="0"/>
              </a:spcBef>
              <a:buFont typeface="Wingdings" panose="05000000000000000000" charset="0"/>
              <a:buNone/>
            </a:pPr>
            <a:r>
              <a:rPr lang="zh-CN" altLang="en-US" sz="1800" dirty="0" smtClean="0">
                <a:sym typeface="+mn-ea"/>
              </a:rPr>
              <a:t>      </a:t>
            </a:r>
            <a:r>
              <a:rPr lang="zh-CN" altLang="en-US" sz="1800" dirty="0" smtClean="0">
                <a:solidFill>
                  <a:srgbClr val="FF0000"/>
                </a:solidFill>
                <a:sym typeface="+mn-ea"/>
              </a:rPr>
              <a:t>在应急物资装备方面：</a:t>
            </a:r>
            <a:r>
              <a:rPr lang="zh-CN" altLang="en-US" sz="1800" dirty="0" smtClean="0">
                <a:solidFill>
                  <a:srgbClr val="002060"/>
                </a:solidFill>
                <a:sym typeface="+mn-ea"/>
              </a:rPr>
              <a:t>对照行业规范、规程、评价报告、已备案的《事故应急预案》、企业台账，现场核查企业应急物资装备配备的品种、规格、数量情况，抽查检测、维护保养情况，抽查并演练应急人员正确使用应急装备情况。</a:t>
            </a:r>
            <a:endParaRPr lang="zh-CN" altLang="en-US" sz="1800" dirty="0" smtClean="0">
              <a:solidFill>
                <a:srgbClr val="002060"/>
              </a:solidFill>
              <a:sym typeface="+mn-ea"/>
            </a:endParaRPr>
          </a:p>
          <a:p>
            <a:pPr marL="0" lvl="0" indent="0" latinLnBrk="0">
              <a:lnSpc>
                <a:spcPts val="2160"/>
              </a:lnSpc>
              <a:spcBef>
                <a:spcPts val="0"/>
              </a:spcBef>
              <a:buFont typeface="Wingdings" panose="05000000000000000000" charset="0"/>
              <a:buNone/>
            </a:pPr>
            <a:r>
              <a:rPr lang="zh-CN" altLang="en-US" sz="1800" dirty="0" smtClean="0">
                <a:sym typeface="+mn-ea"/>
              </a:rPr>
              <a:t>      </a:t>
            </a:r>
            <a:r>
              <a:rPr lang="zh-CN" altLang="en-US" sz="1800" dirty="0" smtClean="0">
                <a:solidFill>
                  <a:srgbClr val="FF0000"/>
                </a:solidFill>
                <a:sym typeface="+mn-ea"/>
              </a:rPr>
              <a:t>在应急预案方面：</a:t>
            </a:r>
            <a:r>
              <a:rPr lang="zh-CN" altLang="en-US" sz="1800" dirty="0" smtClean="0">
                <a:sym typeface="+mn-ea"/>
              </a:rPr>
              <a:t>重点检查应急预案是否备案，是否根据本单位改造、变更情况及时修订应急预案，是否编制重点岗位的应急处置卡等。</a:t>
            </a:r>
            <a:endParaRPr lang="zh-CN" altLang="en-US" sz="1800" dirty="0" smtClean="0">
              <a:sym typeface="+mn-ea"/>
            </a:endParaRPr>
          </a:p>
          <a:p>
            <a:pPr marL="0" lvl="0" indent="0" latinLnBrk="0">
              <a:lnSpc>
                <a:spcPts val="2160"/>
              </a:lnSpc>
              <a:spcBef>
                <a:spcPts val="0"/>
              </a:spcBef>
              <a:buFont typeface="Wingdings" panose="05000000000000000000" charset="0"/>
              <a:buNone/>
            </a:pPr>
            <a:r>
              <a:rPr lang="zh-CN" altLang="en-US" sz="1800" dirty="0" smtClean="0">
                <a:sym typeface="+mn-ea"/>
              </a:rPr>
              <a:t>      </a:t>
            </a:r>
            <a:r>
              <a:rPr lang="zh-CN" altLang="en-US" sz="1800" dirty="0" smtClean="0">
                <a:solidFill>
                  <a:srgbClr val="FF0000"/>
                </a:solidFill>
                <a:sym typeface="+mn-ea"/>
              </a:rPr>
              <a:t>在应急演练方面：</a:t>
            </a:r>
            <a:r>
              <a:rPr lang="zh-CN" altLang="en-US" sz="1800" dirty="0" smtClean="0">
                <a:sym typeface="+mn-ea"/>
              </a:rPr>
              <a:t>重点检查是否按计划进行演练，并认真评估总结。</a:t>
            </a:r>
            <a:endParaRPr lang="zh-CN" altLang="en-US" sz="1800" dirty="0" smtClean="0">
              <a:sym typeface="+mn-ea"/>
            </a:endParaRPr>
          </a:p>
          <a:p>
            <a:pPr marL="0" lvl="0" indent="0" latinLnBrk="0">
              <a:lnSpc>
                <a:spcPts val="2160"/>
              </a:lnSpc>
              <a:spcBef>
                <a:spcPts val="0"/>
              </a:spcBef>
              <a:buFont typeface="Wingdings" panose="05000000000000000000" charset="0"/>
              <a:buNone/>
            </a:pPr>
            <a:r>
              <a:rPr lang="zh-CN" altLang="en-US" sz="1800" dirty="0" smtClean="0">
                <a:sym typeface="+mn-ea"/>
              </a:rPr>
              <a:t>      </a:t>
            </a:r>
            <a:r>
              <a:rPr lang="zh-CN" altLang="en-US" sz="1800" dirty="0" smtClean="0">
                <a:solidFill>
                  <a:srgbClr val="FF0000"/>
                </a:solidFill>
                <a:sym typeface="+mn-ea"/>
              </a:rPr>
              <a:t>在教育培训方面：</a:t>
            </a:r>
            <a:r>
              <a:rPr lang="zh-CN" altLang="en-US" sz="1800" dirty="0" smtClean="0">
                <a:solidFill>
                  <a:srgbClr val="002060"/>
                </a:solidFill>
                <a:sym typeface="+mn-ea"/>
              </a:rPr>
              <a:t>可结合安全教育培训检查内容，开展相应检查。</a:t>
            </a:r>
            <a:endParaRPr lang="zh-CN" altLang="en-US" sz="1800" dirty="0" smtClean="0">
              <a:solidFill>
                <a:srgbClr val="002060"/>
              </a:solidFill>
              <a:sym typeface="+mn-ea"/>
            </a:endParaRPr>
          </a:p>
          <a:p>
            <a:pPr marL="0" lvl="0" indent="0" latinLnBrk="0">
              <a:lnSpc>
                <a:spcPts val="2160"/>
              </a:lnSpc>
              <a:spcBef>
                <a:spcPts val="0"/>
              </a:spcBef>
              <a:buFont typeface="Wingdings" panose="05000000000000000000" charset="0"/>
              <a:buNone/>
            </a:pPr>
            <a:r>
              <a:rPr lang="zh-CN" altLang="en-US" sz="1800" dirty="0" smtClean="0">
                <a:sym typeface="+mn-ea"/>
              </a:rPr>
              <a:t>      </a:t>
            </a:r>
            <a:r>
              <a:rPr lang="zh-CN" altLang="en-US" sz="1800" dirty="0" smtClean="0">
                <a:solidFill>
                  <a:srgbClr val="FF0000"/>
                </a:solidFill>
                <a:sym typeface="+mn-ea"/>
              </a:rPr>
              <a:t>在应急处置方面：</a:t>
            </a:r>
            <a:r>
              <a:rPr lang="zh-CN" altLang="en-US" sz="1800" dirty="0" smtClean="0">
                <a:solidFill>
                  <a:srgbClr val="002060"/>
                </a:solidFill>
                <a:sym typeface="+mn-ea"/>
              </a:rPr>
              <a:t>可结合现场检查，检查企业安全警示标志，标示设置情况，标示内容情况及逃生通道设置及保持通畅情况。</a:t>
            </a:r>
            <a:endParaRPr lang="zh-CN" altLang="en-US" sz="2000" dirty="0" smtClean="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en-US" altLang="zh-CN" sz="2400" dirty="0" smtClean="0"/>
              <a:t> </a:t>
            </a:r>
            <a:endParaRPr lang="en-US" altLang="zh-CN" sz="2400" dirty="0" smtClean="0"/>
          </a:p>
        </p:txBody>
      </p:sp>
      <p:sp>
        <p:nvSpPr>
          <p:cNvPr id="3" name="内容占位符 2"/>
          <p:cNvSpPr>
            <a:spLocks noGrp="1"/>
          </p:cNvSpPr>
          <p:nvPr>
            <p:ph idx="1"/>
          </p:nvPr>
        </p:nvSpPr>
        <p:spPr>
          <a:xfrm>
            <a:off x="-23495" y="1695450"/>
            <a:ext cx="8988425" cy="4549140"/>
          </a:xfrm>
        </p:spPr>
        <p:txBody>
          <a:bodyPr vert="horz" wrap="square" lIns="91440" tIns="45720" rIns="91440" bIns="45720" numCol="1" anchor="t" anchorCtr="0" compatLnSpc="1"/>
          <a:lstStyle/>
          <a:p>
            <a:pPr marL="0" lvl="0" indent="0" latinLnBrk="0">
              <a:lnSpc>
                <a:spcPts val="2460"/>
              </a:lnSpc>
              <a:spcBef>
                <a:spcPts val="0"/>
              </a:spcBef>
              <a:buFont typeface="Wingdings" panose="05000000000000000000" charset="0"/>
              <a:buNone/>
            </a:pPr>
            <a:r>
              <a:rPr lang="en-US" altLang="zh-CN" sz="2000" dirty="0" smtClean="0">
                <a:solidFill>
                  <a:srgbClr val="FF0000"/>
                </a:solidFill>
              </a:rPr>
              <a:t> </a:t>
            </a:r>
            <a:r>
              <a:rPr lang="en-US" altLang="zh-CN" sz="2000" dirty="0" smtClean="0"/>
              <a:t>     </a:t>
            </a:r>
            <a:r>
              <a:rPr lang="en-US" altLang="zh-CN" sz="1800" dirty="0" smtClean="0"/>
              <a:t> 3</a:t>
            </a:r>
            <a:r>
              <a:rPr lang="zh-CN" altLang="en-US" sz="1800" dirty="0" smtClean="0"/>
              <a:t>、其他专项《检查表》内容学习解读（共</a:t>
            </a:r>
            <a:r>
              <a:rPr lang="en-US" altLang="zh-CN" sz="1800" dirty="0" smtClean="0"/>
              <a:t>4</a:t>
            </a:r>
            <a:r>
              <a:rPr lang="zh-CN" altLang="en-US" sz="1800" dirty="0" smtClean="0"/>
              <a:t>个方面）</a:t>
            </a:r>
            <a:endParaRPr lang="zh-CN" altLang="en-US" sz="1800" dirty="0" smtClean="0"/>
          </a:p>
          <a:p>
            <a:pPr marL="0" lvl="0" indent="0" latinLnBrk="0">
              <a:lnSpc>
                <a:spcPts val="2460"/>
              </a:lnSpc>
              <a:spcBef>
                <a:spcPts val="0"/>
              </a:spcBef>
              <a:buFont typeface="Wingdings" panose="05000000000000000000" charset="0"/>
              <a:buNone/>
            </a:pPr>
            <a:r>
              <a:rPr lang="zh-CN" altLang="en-US" sz="1800" dirty="0" smtClean="0"/>
              <a:t>    </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（4）</a:t>
            </a:r>
            <a:r>
              <a:rPr lang="zh-CN" altLang="en-US" sz="2000" dirty="0" smtClean="0">
                <a:solidFill>
                  <a:srgbClr val="FF0000"/>
                </a:solidFill>
                <a:latin typeface="微软雅黑" panose="020B0503020204020204" charset="-122"/>
                <a:ea typeface="微软雅黑" panose="020B0503020204020204" charset="-122"/>
                <a:cs typeface="微软雅黑" panose="020B0503020204020204" charset="-122"/>
                <a:sym typeface="+mn-ea"/>
              </a:rPr>
              <a:t>《事故隐患排查治理执法检查表》学习解读</a:t>
            </a:r>
            <a:r>
              <a:rPr lang="en-US" altLang="zh-CN"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a:t>
            </a:r>
            <a:r>
              <a:rPr lang="zh-CN" altLang="en-US"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《危化检查表》第</a:t>
            </a:r>
            <a:r>
              <a:rPr lang="en-US" altLang="zh-CN"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25</a:t>
            </a:r>
            <a:r>
              <a:rPr lang="zh-CN" altLang="en-US"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个方面</a:t>
            </a:r>
            <a:r>
              <a:rPr lang="en-US" altLang="zh-CN"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a:t>
            </a:r>
            <a:endParaRPr lang="zh-CN" altLang="en-US" sz="2000" dirty="0" smtClean="0">
              <a:solidFill>
                <a:srgbClr val="FF0000"/>
              </a:solidFill>
              <a:latin typeface="微软雅黑" panose="020B0503020204020204" charset="-122"/>
              <a:ea typeface="微软雅黑" panose="020B0503020204020204" charset="-122"/>
              <a:cs typeface="微软雅黑" panose="020B0503020204020204" charset="-122"/>
              <a:sym typeface="+mn-ea"/>
            </a:endParaRPr>
          </a:p>
          <a:p>
            <a:pPr marL="0" lvl="0" indent="0" latinLnBrk="0">
              <a:lnSpc>
                <a:spcPts val="246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sym typeface="+mn-ea"/>
              </a:rPr>
              <a:t> </a:t>
            </a: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latin typeface="黑体" panose="02010609060101010101" charset="-122"/>
                <a:ea typeface="黑体" panose="02010609060101010101" charset="-122"/>
                <a:cs typeface="黑体" panose="02010609060101010101" charset="-122"/>
                <a:sym typeface="+mn-ea"/>
              </a:rPr>
              <a:t>①主要检查内容：</a:t>
            </a:r>
            <a:r>
              <a:rPr lang="en-US" altLang="zh-CN" sz="1800" dirty="0" smtClean="0">
                <a:sym typeface="+mn-ea"/>
              </a:rPr>
              <a:t>共10项。</a:t>
            </a:r>
            <a:r>
              <a:rPr lang="zh-CN" altLang="en-US" sz="1800" dirty="0" smtClean="0">
                <a:sym typeface="+mn-ea"/>
              </a:rPr>
              <a:t>隐患排查治理制度方面</a:t>
            </a:r>
            <a:r>
              <a:rPr lang="en-US" altLang="zh-CN" sz="1800" dirty="0" smtClean="0">
                <a:sym typeface="+mn-ea"/>
              </a:rPr>
              <a:t>3</a:t>
            </a:r>
            <a:r>
              <a:rPr lang="zh-CN" altLang="en-US" sz="1800" dirty="0" smtClean="0">
                <a:sym typeface="+mn-ea"/>
              </a:rPr>
              <a:t>项，隐患排查实施方面</a:t>
            </a:r>
            <a:r>
              <a:rPr lang="en-US" altLang="zh-CN" sz="1800" dirty="0" smtClean="0">
                <a:sym typeface="+mn-ea"/>
              </a:rPr>
              <a:t>1</a:t>
            </a:r>
            <a:r>
              <a:rPr lang="zh-CN" altLang="en-US" sz="1800" dirty="0" smtClean="0">
                <a:sym typeface="+mn-ea"/>
              </a:rPr>
              <a:t>项，隐患治理与上报、告知方面</a:t>
            </a:r>
            <a:r>
              <a:rPr lang="en-US" altLang="zh-CN" sz="1800" dirty="0" smtClean="0">
                <a:sym typeface="+mn-ea"/>
              </a:rPr>
              <a:t>5</a:t>
            </a:r>
            <a:r>
              <a:rPr lang="zh-CN" altLang="en-US" sz="1800" dirty="0" smtClean="0">
                <a:sym typeface="+mn-ea"/>
              </a:rPr>
              <a:t>项，隐患整改与审查方面</a:t>
            </a:r>
            <a:r>
              <a:rPr lang="en-US" altLang="zh-CN" sz="1800" dirty="0" smtClean="0">
                <a:sym typeface="+mn-ea"/>
              </a:rPr>
              <a:t>1</a:t>
            </a:r>
            <a:r>
              <a:rPr lang="zh-CN" altLang="en-US" sz="1800" dirty="0" smtClean="0">
                <a:sym typeface="+mn-ea"/>
              </a:rPr>
              <a:t>项。依据的法律法规为《安全生产法》第三十八条和《安全生产事故隐患排查治理暂行规定》（原国家安全监管总局令第</a:t>
            </a:r>
            <a:r>
              <a:rPr lang="en-US" altLang="zh-CN" sz="1800" dirty="0" smtClean="0">
                <a:sym typeface="+mn-ea"/>
              </a:rPr>
              <a:t>16</a:t>
            </a:r>
            <a:r>
              <a:rPr lang="zh-CN" altLang="en-US" sz="1800" dirty="0" smtClean="0">
                <a:sym typeface="+mn-ea"/>
              </a:rPr>
              <a:t>号）的相关规定。</a:t>
            </a:r>
            <a:endParaRPr lang="zh-CN" altLang="en-US" sz="1800" dirty="0" smtClean="0">
              <a:sym typeface="+mn-ea"/>
            </a:endParaRPr>
          </a:p>
          <a:p>
            <a:pPr marL="0" lvl="0" indent="0" latinLnBrk="0">
              <a:lnSpc>
                <a:spcPts val="2460"/>
              </a:lnSpc>
              <a:spcBef>
                <a:spcPts val="0"/>
              </a:spcBef>
              <a:buFont typeface="Wingdings" panose="05000000000000000000" charset="0"/>
              <a:buNone/>
            </a:pP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a:t>
            </a:r>
            <a:r>
              <a:rPr lang="zh-CN" altLang="en-US" sz="1800" dirty="0" smtClean="0">
                <a:solidFill>
                  <a:srgbClr val="FF0000"/>
                </a:solidFill>
                <a:latin typeface="黑体" panose="02010609060101010101" charset="-122"/>
                <a:ea typeface="黑体" panose="02010609060101010101" charset="-122"/>
                <a:sym typeface="+mn-ea"/>
              </a:rPr>
              <a:t>行业执法检查需注意的重点内容</a:t>
            </a:r>
            <a:r>
              <a:rPr lang="en-US" altLang="zh-CN" sz="1800" dirty="0" smtClean="0">
                <a:solidFill>
                  <a:srgbClr val="FF0000"/>
                </a:solidFill>
                <a:latin typeface="黑体" panose="02010609060101010101" charset="-122"/>
                <a:ea typeface="黑体" panose="02010609060101010101" charset="-122"/>
                <a:sym typeface="+mn-ea"/>
              </a:rPr>
              <a:t>：</a:t>
            </a:r>
            <a:r>
              <a:rPr lang="en-US" altLang="zh-CN" sz="1800" dirty="0" smtClean="0">
                <a:sym typeface="+mn-ea"/>
              </a:rPr>
              <a:t>结合</a:t>
            </a:r>
            <a:r>
              <a:rPr lang="zh-CN" altLang="en-US" sz="1800" dirty="0" smtClean="0">
                <a:sym typeface="+mn-ea"/>
              </a:rPr>
              <a:t>行业工作实际，结合</a:t>
            </a:r>
            <a:r>
              <a:rPr lang="en-US" altLang="zh-CN" sz="1800" dirty="0" smtClean="0">
                <a:sym typeface="+mn-ea"/>
              </a:rPr>
              <a:t>执法检查情况，对照</a:t>
            </a:r>
            <a:r>
              <a:rPr lang="zh-CN" altLang="en-US" sz="1800" dirty="0" smtClean="0">
                <a:sym typeface="+mn-ea"/>
              </a:rPr>
              <a:t>《事故隐患排查治理执法检查表》，重点注意检查：</a:t>
            </a:r>
            <a:endParaRPr lang="zh-CN" altLang="en-US" sz="1800" dirty="0" smtClean="0">
              <a:sym typeface="+mn-ea"/>
            </a:endParaRPr>
          </a:p>
          <a:p>
            <a:pPr marL="0" lvl="0" indent="0" latinLnBrk="0">
              <a:lnSpc>
                <a:spcPts val="2460"/>
              </a:lnSpc>
              <a:spcBef>
                <a:spcPts val="0"/>
              </a:spcBef>
              <a:buFont typeface="Wingdings" panose="05000000000000000000" charset="0"/>
              <a:buNone/>
            </a:pPr>
            <a:r>
              <a:rPr lang="zh-CN" altLang="en-US" sz="1800" dirty="0" smtClean="0">
                <a:solidFill>
                  <a:srgbClr val="FF0000"/>
                </a:solidFill>
                <a:sym typeface="+mn-ea"/>
              </a:rPr>
              <a:t>      在隐患排查制度方面：</a:t>
            </a:r>
            <a:r>
              <a:rPr lang="zh-CN" altLang="en-US" sz="1800" dirty="0" smtClean="0">
                <a:solidFill>
                  <a:srgbClr val="002060"/>
                </a:solidFill>
                <a:sym typeface="+mn-ea"/>
              </a:rPr>
              <a:t>重点检查相应制度建立情况，并结合企业实际，检查企业隐患排查责任体系、制度管理是否切合实际。</a:t>
            </a:r>
            <a:endParaRPr lang="zh-CN" altLang="en-US" sz="1800" dirty="0" smtClean="0">
              <a:solidFill>
                <a:srgbClr val="002060"/>
              </a:solidFill>
              <a:sym typeface="+mn-ea"/>
            </a:endParaRPr>
          </a:p>
          <a:p>
            <a:pPr marL="0" lvl="0" indent="0" latinLnBrk="0">
              <a:lnSpc>
                <a:spcPts val="2460"/>
              </a:lnSpc>
              <a:spcBef>
                <a:spcPts val="0"/>
              </a:spcBef>
              <a:buFont typeface="Wingdings" panose="05000000000000000000" charset="0"/>
              <a:buNone/>
            </a:pPr>
            <a:r>
              <a:rPr lang="zh-CN" altLang="en-US" sz="1800" dirty="0" smtClean="0">
                <a:sym typeface="+mn-ea"/>
              </a:rPr>
              <a:t>      </a:t>
            </a:r>
            <a:endParaRPr lang="zh-CN" altLang="en-US" sz="1800" dirty="0" smtClean="0">
              <a:sym typeface="+mn-ea"/>
            </a:endParaRPr>
          </a:p>
          <a:p>
            <a:pPr marL="0" lvl="0" indent="0" latinLnBrk="0">
              <a:lnSpc>
                <a:spcPts val="2560"/>
              </a:lnSpc>
              <a:spcBef>
                <a:spcPts val="0"/>
              </a:spcBef>
              <a:buFont typeface="Wingdings" panose="05000000000000000000" charset="0"/>
              <a:buNone/>
            </a:pPr>
            <a:endParaRPr lang="zh-CN" altLang="en-US" sz="2000" dirty="0" smtClean="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en-US" altLang="zh-CN" sz="2400" dirty="0" smtClean="0"/>
              <a:t> </a:t>
            </a:r>
            <a:endParaRPr lang="en-US" altLang="zh-CN" sz="2400" dirty="0" smtClean="0"/>
          </a:p>
        </p:txBody>
      </p:sp>
      <p:sp>
        <p:nvSpPr>
          <p:cNvPr id="3" name="内容占位符 2"/>
          <p:cNvSpPr>
            <a:spLocks noGrp="1"/>
          </p:cNvSpPr>
          <p:nvPr>
            <p:ph idx="1"/>
          </p:nvPr>
        </p:nvSpPr>
        <p:spPr>
          <a:xfrm>
            <a:off x="-23495" y="1695450"/>
            <a:ext cx="8988425" cy="4549140"/>
          </a:xfrm>
        </p:spPr>
        <p:txBody>
          <a:bodyPr vert="horz" wrap="square" lIns="91440" tIns="45720" rIns="91440" bIns="45720" numCol="1" anchor="t" anchorCtr="0" compatLnSpc="1"/>
          <a:lstStyle/>
          <a:p>
            <a:pPr marL="0" lvl="0" indent="0" latinLnBrk="0">
              <a:lnSpc>
                <a:spcPts val="1960"/>
              </a:lnSpc>
              <a:spcBef>
                <a:spcPts val="0"/>
              </a:spcBef>
              <a:buFont typeface="Wingdings" panose="05000000000000000000" charset="0"/>
              <a:buNone/>
            </a:pPr>
            <a:r>
              <a:rPr lang="en-US" altLang="zh-CN" sz="2000" dirty="0" smtClean="0">
                <a:solidFill>
                  <a:srgbClr val="FF0000"/>
                </a:solidFill>
              </a:rPr>
              <a:t> </a:t>
            </a:r>
            <a:r>
              <a:rPr lang="en-US" altLang="zh-CN" sz="2000" dirty="0" smtClean="0"/>
              <a:t>     </a:t>
            </a:r>
            <a:r>
              <a:rPr lang="en-US" altLang="zh-CN" sz="1800" dirty="0" smtClean="0"/>
              <a:t> 3</a:t>
            </a:r>
            <a:r>
              <a:rPr lang="zh-CN" altLang="en-US" sz="1800" dirty="0" smtClean="0"/>
              <a:t>、其他专项《检查表》内容学习解读（共</a:t>
            </a:r>
            <a:r>
              <a:rPr lang="en-US" altLang="zh-CN" sz="1800" dirty="0" smtClean="0"/>
              <a:t>4</a:t>
            </a:r>
            <a:r>
              <a:rPr lang="zh-CN" altLang="en-US" sz="1800" dirty="0" smtClean="0"/>
              <a:t>个方面）</a:t>
            </a:r>
            <a:endParaRPr lang="zh-CN" altLang="en-US" sz="1800" dirty="0" smtClean="0"/>
          </a:p>
          <a:p>
            <a:pPr marL="0" lvl="0" indent="0" latinLnBrk="0">
              <a:lnSpc>
                <a:spcPts val="1960"/>
              </a:lnSpc>
              <a:spcBef>
                <a:spcPts val="0"/>
              </a:spcBef>
              <a:buFont typeface="Wingdings" panose="05000000000000000000" charset="0"/>
              <a:buNone/>
            </a:pPr>
            <a:r>
              <a:rPr lang="zh-CN" altLang="en-US" sz="1800" dirty="0" smtClean="0"/>
              <a:t>    </a:t>
            </a:r>
            <a:r>
              <a:rPr lang="zh-CN" altLang="en-US" sz="1800" dirty="0" smtClean="0">
                <a:solidFill>
                  <a:srgbClr val="FF0000"/>
                </a:solidFill>
                <a:latin typeface="黑体" panose="02010609060101010101" charset="-122"/>
                <a:ea typeface="黑体" panose="02010609060101010101" charset="-122"/>
                <a:cs typeface="黑体" panose="02010609060101010101" charset="-122"/>
                <a:sym typeface="+mn-ea"/>
              </a:rPr>
              <a:t>  </a:t>
            </a:r>
            <a:r>
              <a:rPr lang="en-US" altLang="zh-CN" sz="2000" dirty="0" smtClean="0">
                <a:solidFill>
                  <a:srgbClr val="FF0000"/>
                </a:solidFill>
                <a:latin typeface="微软雅黑" panose="020B0503020204020204" charset="-122"/>
                <a:ea typeface="微软雅黑" panose="020B0503020204020204" charset="-122"/>
                <a:cs typeface="微软雅黑" panose="020B0503020204020204" charset="-122"/>
              </a:rPr>
              <a:t>（4）</a:t>
            </a:r>
            <a:r>
              <a:rPr lang="zh-CN" altLang="en-US" sz="2000" dirty="0" smtClean="0">
                <a:solidFill>
                  <a:srgbClr val="FF0000"/>
                </a:solidFill>
                <a:latin typeface="微软雅黑" panose="020B0503020204020204" charset="-122"/>
                <a:ea typeface="微软雅黑" panose="020B0503020204020204" charset="-122"/>
                <a:cs typeface="微软雅黑" panose="020B0503020204020204" charset="-122"/>
                <a:sym typeface="+mn-ea"/>
              </a:rPr>
              <a:t>《事故隐患排查治理执法检查表》学习解读</a:t>
            </a:r>
            <a:r>
              <a:rPr lang="en-US" altLang="zh-CN"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a:t>
            </a:r>
            <a:r>
              <a:rPr lang="zh-CN" altLang="en-US"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《危化检查表》第</a:t>
            </a:r>
            <a:r>
              <a:rPr lang="en-US" altLang="zh-CN"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25</a:t>
            </a:r>
            <a:r>
              <a:rPr lang="zh-CN" altLang="en-US"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个方面</a:t>
            </a:r>
            <a:r>
              <a:rPr lang="en-US" altLang="zh-CN" sz="2000" dirty="0" smtClean="0">
                <a:solidFill>
                  <a:srgbClr val="FF0000"/>
                </a:solidFill>
                <a:latin typeface="楷体_GB2312" panose="02010609030101010101" charset="-122"/>
                <a:ea typeface="楷体_GB2312" panose="02010609030101010101" charset="-122"/>
                <a:cs typeface="楷体_GB2312" panose="02010609030101010101" charset="-122"/>
                <a:sym typeface="+mn-ea"/>
              </a:rPr>
              <a:t>）</a:t>
            </a:r>
            <a:endParaRPr lang="zh-CN" altLang="en-US" sz="2000" dirty="0" smtClean="0">
              <a:solidFill>
                <a:srgbClr val="FF0000"/>
              </a:solidFill>
              <a:latin typeface="微软雅黑" panose="020B0503020204020204" charset="-122"/>
              <a:ea typeface="微软雅黑" panose="020B0503020204020204" charset="-122"/>
              <a:cs typeface="微软雅黑" panose="020B0503020204020204" charset="-122"/>
              <a:sym typeface="+mn-ea"/>
            </a:endParaRPr>
          </a:p>
          <a:p>
            <a:pPr marL="0" lvl="0" indent="0" latinLnBrk="0">
              <a:lnSpc>
                <a:spcPts val="2560"/>
              </a:lnSpc>
              <a:spcBef>
                <a:spcPts val="0"/>
              </a:spcBef>
              <a:buFont typeface="Wingdings" panose="05000000000000000000" charset="0"/>
              <a:buNone/>
            </a:pP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sym typeface="+mn-ea"/>
              </a:rPr>
              <a:t> </a:t>
            </a:r>
            <a:r>
              <a:rPr lang="en-US" altLang="zh-CN" sz="1800" dirty="0" smtClean="0">
                <a:latin typeface="黑体" panose="02010609060101010101" charset="-122"/>
                <a:ea typeface="黑体" panose="02010609060101010101" charset="-122"/>
                <a:cs typeface="黑体" panose="02010609060101010101" charset="-122"/>
                <a:sym typeface="+mn-ea"/>
              </a:rPr>
              <a:t> </a:t>
            </a:r>
            <a:r>
              <a:rPr lang="en-US" altLang="zh-CN" sz="1800" dirty="0" smtClean="0">
                <a:solidFill>
                  <a:srgbClr val="FF0000"/>
                </a:solidFill>
                <a:sym typeface="+mn-ea"/>
              </a:rPr>
              <a:t> </a:t>
            </a:r>
            <a:r>
              <a:rPr lang="en-US" altLang="zh-CN" sz="1800" dirty="0" smtClean="0">
                <a:solidFill>
                  <a:srgbClr val="FF0000"/>
                </a:solidFill>
                <a:latin typeface="黑体" panose="02010609060101010101" charset="-122"/>
                <a:ea typeface="黑体" panose="02010609060101010101" charset="-122"/>
                <a:sym typeface="+mn-ea"/>
              </a:rPr>
              <a:t>②</a:t>
            </a:r>
            <a:r>
              <a:rPr lang="zh-CN" altLang="en-US" sz="1800" dirty="0" smtClean="0">
                <a:solidFill>
                  <a:srgbClr val="FF0000"/>
                </a:solidFill>
                <a:latin typeface="黑体" panose="02010609060101010101" charset="-122"/>
                <a:ea typeface="黑体" panose="02010609060101010101" charset="-122"/>
                <a:sym typeface="+mn-ea"/>
              </a:rPr>
              <a:t>行业执法检查需注意的重点内容</a:t>
            </a:r>
            <a:r>
              <a:rPr lang="en-US" altLang="zh-CN" sz="1800" dirty="0" smtClean="0">
                <a:solidFill>
                  <a:srgbClr val="FF0000"/>
                </a:solidFill>
                <a:latin typeface="黑体" panose="02010609060101010101" charset="-122"/>
                <a:ea typeface="黑体" panose="02010609060101010101" charset="-122"/>
                <a:sym typeface="+mn-ea"/>
              </a:rPr>
              <a:t>：</a:t>
            </a:r>
            <a:r>
              <a:rPr lang="en-US" altLang="zh-CN" sz="1800" dirty="0" smtClean="0">
                <a:sym typeface="+mn-ea"/>
              </a:rPr>
              <a:t>结合</a:t>
            </a:r>
            <a:r>
              <a:rPr lang="zh-CN" altLang="en-US" sz="1800" dirty="0" smtClean="0">
                <a:sym typeface="+mn-ea"/>
              </a:rPr>
              <a:t>行业工作实际，结合</a:t>
            </a:r>
            <a:r>
              <a:rPr lang="en-US" altLang="zh-CN" sz="1800" dirty="0" smtClean="0">
                <a:sym typeface="+mn-ea"/>
              </a:rPr>
              <a:t>执法检查情况，对照</a:t>
            </a:r>
            <a:r>
              <a:rPr lang="zh-CN" altLang="en-US" sz="1800" dirty="0" smtClean="0">
                <a:sym typeface="+mn-ea"/>
              </a:rPr>
              <a:t>《事故隐患排查治理执法检查表》，重点注意检查：</a:t>
            </a:r>
            <a:endParaRPr lang="zh-CN" altLang="en-US" sz="1800" dirty="0" smtClean="0">
              <a:sym typeface="+mn-ea"/>
            </a:endParaRPr>
          </a:p>
          <a:p>
            <a:pPr marL="0" lvl="0" indent="0" latinLnBrk="0">
              <a:lnSpc>
                <a:spcPts val="2160"/>
              </a:lnSpc>
              <a:spcBef>
                <a:spcPts val="0"/>
              </a:spcBef>
              <a:buFont typeface="Wingdings" panose="05000000000000000000" charset="0"/>
              <a:buNone/>
            </a:pPr>
            <a:r>
              <a:rPr lang="zh-CN" altLang="en-US" sz="1800" dirty="0" smtClean="0">
                <a:solidFill>
                  <a:srgbClr val="FF0000"/>
                </a:solidFill>
                <a:sym typeface="+mn-ea"/>
              </a:rPr>
              <a:t>     </a:t>
            </a:r>
            <a:r>
              <a:rPr lang="zh-CN" altLang="en-US" sz="1800" dirty="0" smtClean="0">
                <a:sym typeface="+mn-ea"/>
              </a:rPr>
              <a:t> </a:t>
            </a:r>
            <a:r>
              <a:rPr lang="zh-CN" altLang="en-US" sz="1800" dirty="0" smtClean="0">
                <a:solidFill>
                  <a:srgbClr val="FF0000"/>
                </a:solidFill>
                <a:sym typeface="+mn-ea"/>
              </a:rPr>
              <a:t>在隐患排查实施方面：</a:t>
            </a:r>
            <a:r>
              <a:rPr lang="zh-CN" altLang="en-US" sz="1800" dirty="0" smtClean="0">
                <a:sym typeface="+mn-ea"/>
              </a:rPr>
              <a:t>重点检查企业是否严格实施公司级、厂级、车间级、班组级的安全隐患排查，是否严格组织相关部门开展大排查，是否全面登记、整改班组岗位自查发现的事故隐患，是否及时整改需落实资金的事故隐患等。</a:t>
            </a:r>
            <a:endParaRPr lang="zh-CN" altLang="en-US" sz="1800" dirty="0" smtClean="0">
              <a:sym typeface="+mn-ea"/>
            </a:endParaRPr>
          </a:p>
          <a:p>
            <a:pPr marL="0" lvl="0" indent="0" latinLnBrk="0">
              <a:lnSpc>
                <a:spcPts val="2160"/>
              </a:lnSpc>
              <a:spcBef>
                <a:spcPts val="0"/>
              </a:spcBef>
              <a:buFont typeface="Wingdings" panose="05000000000000000000" charset="0"/>
              <a:buNone/>
            </a:pPr>
            <a:r>
              <a:rPr lang="zh-CN" altLang="en-US" sz="1800" dirty="0" smtClean="0">
                <a:sym typeface="+mn-ea"/>
              </a:rPr>
              <a:t>      </a:t>
            </a:r>
            <a:r>
              <a:rPr lang="zh-CN" altLang="en-US" sz="1800" dirty="0" smtClean="0">
                <a:solidFill>
                  <a:srgbClr val="FF0000"/>
                </a:solidFill>
                <a:sym typeface="+mn-ea"/>
              </a:rPr>
              <a:t>在隐患治理与上报、告知方面：</a:t>
            </a:r>
            <a:r>
              <a:rPr lang="zh-CN" altLang="en-US" sz="1800" dirty="0" smtClean="0">
                <a:solidFill>
                  <a:srgbClr val="002060"/>
                </a:solidFill>
                <a:sym typeface="+mn-ea"/>
              </a:rPr>
              <a:t>抽查相关台账、报表，并现场对照。</a:t>
            </a:r>
            <a:endParaRPr lang="zh-CN" altLang="en-US" sz="1800" dirty="0" smtClean="0">
              <a:solidFill>
                <a:srgbClr val="002060"/>
              </a:solidFill>
              <a:sym typeface="+mn-ea"/>
            </a:endParaRPr>
          </a:p>
          <a:p>
            <a:pPr marL="0" lvl="0" indent="0" latinLnBrk="0">
              <a:lnSpc>
                <a:spcPts val="2160"/>
              </a:lnSpc>
              <a:spcBef>
                <a:spcPts val="0"/>
              </a:spcBef>
              <a:buFont typeface="Wingdings" panose="05000000000000000000" charset="0"/>
              <a:buNone/>
            </a:pPr>
            <a:r>
              <a:rPr lang="zh-CN" altLang="en-US" sz="1800" dirty="0" smtClean="0">
                <a:solidFill>
                  <a:srgbClr val="002060"/>
                </a:solidFill>
                <a:sym typeface="+mn-ea"/>
              </a:rPr>
              <a:t>  </a:t>
            </a:r>
            <a:r>
              <a:rPr lang="zh-CN" altLang="en-US" sz="1800" dirty="0" smtClean="0">
                <a:sym typeface="+mn-ea"/>
              </a:rPr>
              <a:t>    </a:t>
            </a:r>
            <a:r>
              <a:rPr lang="zh-CN" altLang="en-US" sz="1800" dirty="0" smtClean="0">
                <a:solidFill>
                  <a:srgbClr val="FF0000"/>
                </a:solidFill>
                <a:sym typeface="+mn-ea"/>
              </a:rPr>
              <a:t>在隐患整改与审查方面：</a:t>
            </a:r>
            <a:r>
              <a:rPr lang="zh-CN" altLang="en-US" sz="1800" dirty="0" smtClean="0">
                <a:solidFill>
                  <a:srgbClr val="002060"/>
                </a:solidFill>
                <a:sym typeface="+mn-ea"/>
              </a:rPr>
              <a:t>可结合现场检查情况，进行抽查。</a:t>
            </a:r>
            <a:endParaRPr lang="zh-CN" altLang="en-US" sz="1800" dirty="0" smtClean="0">
              <a:solidFill>
                <a:srgbClr val="002060"/>
              </a:solidFill>
              <a:sym typeface="+mn-ea"/>
            </a:endParaRPr>
          </a:p>
          <a:p>
            <a:pPr marL="0" lvl="0" indent="0" latinLnBrk="0">
              <a:lnSpc>
                <a:spcPts val="2160"/>
              </a:lnSpc>
              <a:spcBef>
                <a:spcPts val="0"/>
              </a:spcBef>
              <a:buFont typeface="Wingdings" panose="05000000000000000000" charset="0"/>
              <a:buNone/>
            </a:pPr>
            <a:r>
              <a:rPr lang="zh-CN" altLang="en-US" sz="1800" dirty="0" smtClean="0">
                <a:solidFill>
                  <a:srgbClr val="002060"/>
                </a:solidFill>
                <a:sym typeface="+mn-ea"/>
              </a:rPr>
              <a:t>      </a:t>
            </a:r>
            <a:r>
              <a:rPr lang="zh-CN" altLang="en-US" sz="1800" dirty="0" smtClean="0">
                <a:solidFill>
                  <a:srgbClr val="FF0000"/>
                </a:solidFill>
                <a:latin typeface="微软雅黑" panose="020B0503020204020204" charset="-122"/>
                <a:ea typeface="微软雅黑" panose="020B0503020204020204" charset="-122"/>
                <a:sym typeface="+mn-ea"/>
              </a:rPr>
              <a:t>重点提示：</a:t>
            </a:r>
            <a:r>
              <a:rPr lang="zh-CN" altLang="en-US" sz="1800" dirty="0" smtClean="0">
                <a:solidFill>
                  <a:srgbClr val="002060"/>
                </a:solidFill>
                <a:sym typeface="+mn-ea"/>
              </a:rPr>
              <a:t>企业存在的违法违规行为，前期已自查发现，登记列入事故隐患管理台账，并按规定及时上报安全生产监督管理部门，在现场检查时，尚未整改完成的，应按隐患排查治理方面内容执法检查。</a:t>
            </a:r>
            <a:endParaRPr lang="zh-CN" altLang="en-US" sz="1800" dirty="0" smtClean="0">
              <a:solidFill>
                <a:srgbClr val="002060"/>
              </a:solidFill>
              <a:sym typeface="+mn-ea"/>
            </a:endParaRPr>
          </a:p>
          <a:p>
            <a:pPr marL="0" lvl="0" indent="0" latinLnBrk="0">
              <a:lnSpc>
                <a:spcPts val="2560"/>
              </a:lnSpc>
              <a:spcBef>
                <a:spcPts val="0"/>
              </a:spcBef>
              <a:buFont typeface="Wingdings" panose="05000000000000000000" charset="0"/>
              <a:buNone/>
            </a:pPr>
            <a:endParaRPr lang="zh-CN" altLang="en-US" sz="1800" dirty="0" smtClean="0">
              <a:sym typeface="+mn-ea"/>
            </a:endParaRPr>
          </a:p>
          <a:p>
            <a:pPr marL="0" lvl="0" indent="0" latinLnBrk="0">
              <a:lnSpc>
                <a:spcPts val="2560"/>
              </a:lnSpc>
              <a:spcBef>
                <a:spcPts val="0"/>
              </a:spcBef>
              <a:buFont typeface="Wingdings" panose="05000000000000000000" charset="0"/>
              <a:buNone/>
            </a:pPr>
            <a:endParaRPr lang="zh-CN" altLang="en-US" sz="2000" dirty="0" smtClean="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en-US" altLang="zh-CN" sz="2400" dirty="0" smtClean="0"/>
              <a:t> </a:t>
            </a:r>
            <a:endParaRPr lang="en-US" altLang="zh-CN" sz="2400" dirty="0" smtClean="0"/>
          </a:p>
        </p:txBody>
      </p:sp>
      <p:sp>
        <p:nvSpPr>
          <p:cNvPr id="3" name="内容占位符 2"/>
          <p:cNvSpPr>
            <a:spLocks noGrp="1"/>
          </p:cNvSpPr>
          <p:nvPr>
            <p:ph idx="1"/>
          </p:nvPr>
        </p:nvSpPr>
        <p:spPr>
          <a:xfrm>
            <a:off x="-23495" y="1695450"/>
            <a:ext cx="8988425" cy="4549140"/>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None/>
            </a:pPr>
            <a:endParaRPr lang="zh-CN" altLang="en-US" sz="3200" dirty="0" smtClean="0">
              <a:latin typeface="微软雅黑" panose="020B0503020204020204" charset="-122"/>
              <a:ea typeface="微软雅黑" panose="020B0503020204020204" charset="-122"/>
              <a:sym typeface="+mn-ea"/>
            </a:endParaRPr>
          </a:p>
          <a:p>
            <a:pPr indent="0" latinLnBrk="0">
              <a:lnSpc>
                <a:spcPts val="3800"/>
              </a:lnSpc>
              <a:spcBef>
                <a:spcPts val="0"/>
              </a:spcBef>
              <a:buFont typeface="Wingdings" panose="05000000000000000000" charset="0"/>
              <a:buNone/>
            </a:pPr>
            <a:endParaRPr lang="zh-CN" altLang="en-US" sz="3200" dirty="0" smtClean="0">
              <a:latin typeface="微软雅黑" panose="020B0503020204020204" charset="-122"/>
              <a:ea typeface="微软雅黑" panose="020B0503020204020204" charset="-122"/>
              <a:sym typeface="+mn-ea"/>
            </a:endParaRPr>
          </a:p>
          <a:p>
            <a:pPr indent="0" latinLnBrk="0">
              <a:lnSpc>
                <a:spcPts val="3800"/>
              </a:lnSpc>
              <a:spcBef>
                <a:spcPts val="0"/>
              </a:spcBef>
              <a:buFont typeface="Wingdings" panose="05000000000000000000" charset="0"/>
              <a:buNone/>
            </a:pPr>
            <a:endParaRPr lang="zh-CN" altLang="en-US" sz="3200" dirty="0" smtClean="0">
              <a:latin typeface="微软雅黑" panose="020B0503020204020204" charset="-122"/>
              <a:ea typeface="微软雅黑" panose="020B0503020204020204" charset="-122"/>
              <a:sym typeface="+mn-ea"/>
            </a:endParaRPr>
          </a:p>
          <a:p>
            <a:pPr indent="0" algn="ctr" latinLnBrk="0">
              <a:lnSpc>
                <a:spcPts val="3800"/>
              </a:lnSpc>
              <a:spcBef>
                <a:spcPts val="0"/>
              </a:spcBef>
              <a:buFont typeface="Wingdings" panose="05000000000000000000" charset="0"/>
              <a:buNone/>
            </a:pPr>
            <a:r>
              <a:rPr lang="zh-CN" altLang="en-US" sz="3200" dirty="0" smtClean="0">
                <a:latin typeface="微软雅黑" panose="020B0503020204020204" charset="-122"/>
                <a:ea typeface="微软雅黑" panose="020B0503020204020204" charset="-122"/>
                <a:sym typeface="+mn-ea"/>
              </a:rPr>
              <a:t>二、危险化学品行业安全监察执法内容解读</a:t>
            </a:r>
            <a:endParaRPr lang="zh-CN" altLang="en-US" sz="3200" dirty="0" smtClean="0">
              <a:latin typeface="微软雅黑" panose="020B0503020204020204" charset="-122"/>
              <a:ea typeface="微软雅黑" panose="020B0503020204020204" charset="-122"/>
              <a:sym typeface="+mn-ea"/>
            </a:endParaRPr>
          </a:p>
          <a:p>
            <a:pPr indent="0" algn="ctr" latinLnBrk="0">
              <a:lnSpc>
                <a:spcPts val="3800"/>
              </a:lnSpc>
              <a:spcBef>
                <a:spcPts val="0"/>
              </a:spcBef>
              <a:buFont typeface="Wingdings" panose="05000000000000000000" charset="0"/>
              <a:buNone/>
            </a:pPr>
            <a:r>
              <a:rPr lang="zh-CN" altLang="en-US" sz="2000" dirty="0" smtClean="0">
                <a:solidFill>
                  <a:srgbClr val="FF0000"/>
                </a:solidFill>
                <a:latin typeface="+mn-ea"/>
              </a:rPr>
              <a:t>（二）危险化学品企业行政处罚自由裁量标准解读</a:t>
            </a:r>
            <a:endParaRPr lang="zh-CN" altLang="en-US" sz="2000" dirty="0" smtClean="0">
              <a:solidFill>
                <a:srgbClr val="FF0000"/>
              </a:solidFill>
              <a:latin typeface="+mn-ea"/>
            </a:endParaRPr>
          </a:p>
          <a:p>
            <a:pPr marL="0" lvl="0" indent="0" latinLnBrk="0">
              <a:lnSpc>
                <a:spcPts val="2500"/>
              </a:lnSpc>
              <a:spcBef>
                <a:spcPts val="0"/>
              </a:spcBef>
              <a:buFont typeface="Wingdings" panose="05000000000000000000" charset="0"/>
              <a:buNone/>
            </a:pPr>
            <a:r>
              <a:rPr lang="en-US" altLang="zh-CN" sz="2000" dirty="0" smtClean="0"/>
              <a:t>     </a:t>
            </a:r>
            <a:r>
              <a:rPr lang="zh-CN" altLang="en-US" sz="2000" smtClean="0">
                <a:solidFill>
                  <a:srgbClr val="002060"/>
                </a:solidFill>
                <a:sym typeface="+mn-ea"/>
              </a:rPr>
              <a:t> </a:t>
            </a:r>
            <a:endParaRPr lang="zh-CN" altLang="en-US" sz="2000" dirty="0" smtClean="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695450"/>
            <a:ext cx="8988425" cy="4549140"/>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latin typeface="微软雅黑" panose="020B0503020204020204" charset="-122"/>
                <a:ea typeface="微软雅黑" panose="020B0503020204020204" charset="-122"/>
              </a:rPr>
              <a:t>（二）危险化学品企业行政处罚自由裁量标准解读</a:t>
            </a:r>
            <a:endParaRPr lang="zh-CN" altLang="en-US" sz="2000" dirty="0" smtClean="0">
              <a:solidFill>
                <a:srgbClr val="FF0000"/>
              </a:solidFill>
              <a:latin typeface="微软雅黑" panose="020B0503020204020204" charset="-122"/>
              <a:ea typeface="微软雅黑" panose="020B0503020204020204" charset="-122"/>
            </a:endParaRPr>
          </a:p>
          <a:p>
            <a:pPr marL="0" lvl="0" indent="0" latinLnBrk="0">
              <a:lnSpc>
                <a:spcPts val="2500"/>
              </a:lnSpc>
              <a:spcBef>
                <a:spcPts val="0"/>
              </a:spcBef>
              <a:buFont typeface="Wingdings" panose="05000000000000000000" charset="0"/>
              <a:buNone/>
            </a:pPr>
            <a:r>
              <a:rPr lang="en-US" altLang="zh-CN" sz="2000" dirty="0" smtClean="0"/>
              <a:t>     </a:t>
            </a:r>
            <a:r>
              <a:rPr lang="zh-CN" altLang="en-US" sz="2000" smtClean="0">
                <a:solidFill>
                  <a:srgbClr val="002060"/>
                </a:solidFill>
                <a:sym typeface="+mn-ea"/>
              </a:rPr>
              <a:t> 《行业分册》中共编录了</a:t>
            </a:r>
            <a:r>
              <a:rPr lang="en-US" altLang="zh-CN" sz="2000" smtClean="0">
                <a:solidFill>
                  <a:srgbClr val="FF0000"/>
                </a:solidFill>
                <a:sym typeface="+mn-ea"/>
              </a:rPr>
              <a:t>33</a:t>
            </a:r>
            <a:r>
              <a:rPr lang="zh-CN" altLang="en-US" sz="2000" smtClean="0">
                <a:solidFill>
                  <a:srgbClr val="FF0000"/>
                </a:solidFill>
                <a:sym typeface="+mn-ea"/>
              </a:rPr>
              <a:t>部</a:t>
            </a:r>
            <a:r>
              <a:rPr lang="zh-CN" altLang="en-US" sz="2000" smtClean="0">
                <a:solidFill>
                  <a:srgbClr val="002060"/>
                </a:solidFill>
                <a:sym typeface="+mn-ea"/>
              </a:rPr>
              <a:t>法律法规、部门规章规定的行政处罚的自由裁量标准。编录了除</a:t>
            </a:r>
            <a:r>
              <a:rPr lang="en-US" altLang="zh-CN" sz="2000" smtClean="0">
                <a:solidFill>
                  <a:srgbClr val="FF0000"/>
                </a:solidFill>
                <a:sym typeface="+mn-ea"/>
              </a:rPr>
              <a:t>3</a:t>
            </a:r>
            <a:r>
              <a:rPr lang="zh-CN" altLang="en-US" sz="2000" smtClean="0">
                <a:solidFill>
                  <a:srgbClr val="FF0000"/>
                </a:solidFill>
                <a:sym typeface="+mn-ea"/>
              </a:rPr>
              <a:t>部烟花爆竹</a:t>
            </a:r>
            <a:r>
              <a:rPr lang="zh-CN" altLang="en-US" sz="2000" smtClean="0">
                <a:solidFill>
                  <a:srgbClr val="002060"/>
                </a:solidFill>
                <a:sym typeface="+mn-ea"/>
              </a:rPr>
              <a:t>安全生产法律法规外，其余，</a:t>
            </a:r>
            <a:r>
              <a:rPr lang="en-US" altLang="zh-CN" sz="2000" smtClean="0">
                <a:solidFill>
                  <a:srgbClr val="FF0000"/>
                </a:solidFill>
                <a:sym typeface="+mn-ea"/>
              </a:rPr>
              <a:t>11</a:t>
            </a:r>
            <a:r>
              <a:rPr lang="zh-CN" altLang="en-US" sz="2000" smtClean="0">
                <a:solidFill>
                  <a:srgbClr val="FF0000"/>
                </a:solidFill>
                <a:sym typeface="+mn-ea"/>
              </a:rPr>
              <a:t>部危险化学品、</a:t>
            </a:r>
            <a:r>
              <a:rPr lang="en-US" altLang="zh-CN" sz="2000" smtClean="0">
                <a:solidFill>
                  <a:srgbClr val="FF0000"/>
                </a:solidFill>
                <a:sym typeface="+mn-ea"/>
              </a:rPr>
              <a:t>19</a:t>
            </a:r>
            <a:r>
              <a:rPr lang="zh-CN" altLang="en-US" sz="2000" smtClean="0">
                <a:solidFill>
                  <a:srgbClr val="FF0000"/>
                </a:solidFill>
                <a:sym typeface="+mn-ea"/>
              </a:rPr>
              <a:t>部其他综合类或专项类</a:t>
            </a:r>
            <a:r>
              <a:rPr lang="zh-CN" altLang="en-US" sz="2000" smtClean="0">
                <a:solidFill>
                  <a:srgbClr val="002060"/>
                </a:solidFill>
                <a:sym typeface="+mn-ea"/>
              </a:rPr>
              <a:t>安全生产、职业卫生法律法规规章规定的行政处罚自由裁量标准，都是危险化学品企业执法检查中可能用到的安全生产行政行政处罚自由裁量。</a:t>
            </a:r>
            <a:endParaRPr lang="zh-CN" altLang="en-US" sz="2000" smtClean="0">
              <a:solidFill>
                <a:srgbClr val="002060"/>
              </a:solidFill>
              <a:sym typeface="+mn-ea"/>
            </a:endParaRPr>
          </a:p>
          <a:p>
            <a:pPr marL="0" lvl="0" indent="0" latinLnBrk="0">
              <a:lnSpc>
                <a:spcPts val="2500"/>
              </a:lnSpc>
              <a:spcBef>
                <a:spcPts val="0"/>
              </a:spcBef>
              <a:buFont typeface="Wingdings" panose="05000000000000000000" charset="0"/>
              <a:buNone/>
            </a:pPr>
            <a:r>
              <a:rPr lang="zh-CN" altLang="en-US" sz="2000" smtClean="0">
                <a:solidFill>
                  <a:srgbClr val="002060"/>
                </a:solidFill>
                <a:sym typeface="+mn-ea"/>
              </a:rPr>
              <a:t>    相关行政处罚的自由裁量基准基本都是按照</a:t>
            </a:r>
            <a:r>
              <a:rPr lang="en-US" altLang="zh-CN" sz="2000" smtClean="0">
                <a:solidFill>
                  <a:srgbClr val="002060"/>
                </a:solidFill>
                <a:sym typeface="+mn-ea"/>
              </a:rPr>
              <a:t>“</a:t>
            </a:r>
            <a:r>
              <a:rPr lang="zh-CN" altLang="en-US" sz="2000" smtClean="0">
                <a:solidFill>
                  <a:srgbClr val="002060"/>
                </a:solidFill>
                <a:sym typeface="+mn-ea"/>
              </a:rPr>
              <a:t>违法行为较轻、一般、严重</a:t>
            </a:r>
            <a:r>
              <a:rPr lang="en-US" altLang="zh-CN" sz="2000" smtClean="0">
                <a:solidFill>
                  <a:srgbClr val="002060"/>
                </a:solidFill>
                <a:sym typeface="+mn-ea"/>
              </a:rPr>
              <a:t>”3</a:t>
            </a:r>
            <a:r>
              <a:rPr lang="zh-CN" altLang="en-US" sz="2000" smtClean="0">
                <a:solidFill>
                  <a:srgbClr val="002060"/>
                </a:solidFill>
                <a:sym typeface="+mn-ea"/>
              </a:rPr>
              <a:t>个级别程度，来进行考虑编制的，如《危险化学品安全管理条例》第八十条第一款第（五）项规定的行政处罚的自由裁量。对一些特殊违法行为的处罚裁量，又增设了</a:t>
            </a:r>
            <a:r>
              <a:rPr lang="en-US" altLang="zh-CN" sz="2000" smtClean="0">
                <a:solidFill>
                  <a:srgbClr val="002060"/>
                </a:solidFill>
                <a:sym typeface="+mn-ea"/>
              </a:rPr>
              <a:t>“</a:t>
            </a:r>
            <a:r>
              <a:rPr lang="zh-CN" altLang="en-US" sz="2000" smtClean="0">
                <a:solidFill>
                  <a:srgbClr val="002060"/>
                </a:solidFill>
                <a:sym typeface="+mn-ea"/>
              </a:rPr>
              <a:t>轻微、较重</a:t>
            </a:r>
            <a:r>
              <a:rPr lang="en-US" altLang="zh-CN" sz="2000" smtClean="0">
                <a:solidFill>
                  <a:srgbClr val="002060"/>
                </a:solidFill>
                <a:sym typeface="+mn-ea"/>
              </a:rPr>
              <a:t>”</a:t>
            </a:r>
            <a:r>
              <a:rPr lang="zh-CN" altLang="en-US" sz="2000" smtClean="0">
                <a:solidFill>
                  <a:srgbClr val="002060"/>
                </a:solidFill>
                <a:sym typeface="+mn-ea"/>
              </a:rPr>
              <a:t>两个层级，进行</a:t>
            </a:r>
            <a:r>
              <a:rPr lang="en-US" altLang="zh-CN" sz="2000" smtClean="0">
                <a:solidFill>
                  <a:srgbClr val="002060"/>
                </a:solidFill>
                <a:sym typeface="+mn-ea"/>
              </a:rPr>
              <a:t>5</a:t>
            </a:r>
            <a:r>
              <a:rPr lang="zh-CN" altLang="en-US" sz="2000" smtClean="0">
                <a:solidFill>
                  <a:srgbClr val="002060"/>
                </a:solidFill>
                <a:sym typeface="+mn-ea"/>
              </a:rPr>
              <a:t>个层级的区分，如《安全生产许可证条例》第十九条规定的行政处罚的自由裁量。对一些简单违法行为的处罚裁量仅做了两个层级的区分，如《安全生产法》第九十四条第（五）项规定的行政处罚的自由裁量。</a:t>
            </a:r>
            <a:endParaRPr lang="zh-CN" altLang="en-US" sz="2000" dirty="0" smtClean="0">
              <a:solidFill>
                <a:srgbClr val="002060"/>
              </a:solidFill>
              <a:sym typeface="+mn-ea"/>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695450"/>
            <a:ext cx="8988425" cy="4549140"/>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latin typeface="微软雅黑" panose="020B0503020204020204" charset="-122"/>
                <a:ea typeface="微软雅黑" panose="020B0503020204020204" charset="-122"/>
              </a:rPr>
              <a:t>（二）危险化学品企业行政处罚自由裁量标准解读</a:t>
            </a:r>
            <a:endParaRPr lang="zh-CN" altLang="en-US" sz="2000" dirty="0" smtClean="0">
              <a:solidFill>
                <a:srgbClr val="FF0000"/>
              </a:solidFill>
              <a:latin typeface="微软雅黑" panose="020B0503020204020204" charset="-122"/>
              <a:ea typeface="微软雅黑" panose="020B0503020204020204" charset="-122"/>
            </a:endParaRPr>
          </a:p>
          <a:p>
            <a:pPr marL="0" lvl="0" indent="0" latinLnBrk="0">
              <a:lnSpc>
                <a:spcPts val="3600"/>
              </a:lnSpc>
              <a:spcBef>
                <a:spcPts val="0"/>
              </a:spcBef>
              <a:buFont typeface="Wingdings" panose="05000000000000000000" charset="0"/>
              <a:buNone/>
            </a:pPr>
            <a:r>
              <a:rPr lang="en-US" altLang="zh-CN" sz="2000" dirty="0" smtClean="0"/>
              <a:t>     </a:t>
            </a:r>
            <a:r>
              <a:rPr lang="zh-CN" altLang="en-US" sz="2000" smtClean="0">
                <a:solidFill>
                  <a:srgbClr val="002060"/>
                </a:solidFill>
                <a:sym typeface="+mn-ea"/>
              </a:rPr>
              <a:t> 提示三方面事项。</a:t>
            </a:r>
            <a:endParaRPr lang="zh-CN" altLang="en-US" sz="2000" smtClean="0">
              <a:solidFill>
                <a:srgbClr val="002060"/>
              </a:solidFill>
              <a:sym typeface="+mn-ea"/>
            </a:endParaRPr>
          </a:p>
          <a:p>
            <a:pPr marL="0" lvl="0" indent="0" latinLnBrk="0">
              <a:lnSpc>
                <a:spcPts val="3600"/>
              </a:lnSpc>
              <a:spcBef>
                <a:spcPts val="0"/>
              </a:spcBef>
              <a:buFont typeface="Wingdings" panose="05000000000000000000" charset="0"/>
              <a:buNone/>
            </a:pPr>
            <a:r>
              <a:rPr lang="zh-CN" altLang="en-US" sz="2000" smtClean="0">
                <a:solidFill>
                  <a:srgbClr val="002060"/>
                </a:solidFill>
                <a:sym typeface="+mn-ea"/>
              </a:rPr>
              <a:t>      </a:t>
            </a:r>
            <a:r>
              <a:rPr lang="zh-CN" altLang="en-US" sz="2000" smtClean="0">
                <a:solidFill>
                  <a:srgbClr val="FF0000"/>
                </a:solidFill>
                <a:sym typeface="+mn-ea"/>
              </a:rPr>
              <a:t>第一个方面：认真学习自由裁量标准，认真执行自由裁量标准。</a:t>
            </a:r>
            <a:endParaRPr lang="zh-CN" altLang="en-US" sz="2000" smtClean="0">
              <a:solidFill>
                <a:srgbClr val="002060"/>
              </a:solidFill>
              <a:sym typeface="+mn-ea"/>
            </a:endParaRPr>
          </a:p>
          <a:p>
            <a:pPr marL="0" lvl="0" indent="0" latinLnBrk="0">
              <a:lnSpc>
                <a:spcPts val="3600"/>
              </a:lnSpc>
              <a:spcBef>
                <a:spcPts val="0"/>
              </a:spcBef>
              <a:buFont typeface="Wingdings" panose="05000000000000000000" charset="0"/>
              <a:buNone/>
            </a:pPr>
            <a:r>
              <a:rPr lang="zh-CN" altLang="en-US" sz="2000" smtClean="0">
                <a:solidFill>
                  <a:srgbClr val="002060"/>
                </a:solidFill>
                <a:sym typeface="+mn-ea"/>
              </a:rPr>
              <a:t>    安全生产行政处罚裁量标准是已经省法制办备案，省局正式印发的规范性文件，其执行落实情况是省局对各地执法考核的重点内容之一，各地必须组织认真学习，必须在执法检查过程中，依规执行，严格落实。</a:t>
            </a:r>
            <a:endParaRPr lang="zh-CN" altLang="en-US" sz="2000" dirty="0" smtClean="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695450"/>
            <a:ext cx="8988425" cy="4549140"/>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latin typeface="微软雅黑" panose="020B0503020204020204" charset="-122"/>
                <a:ea typeface="微软雅黑" panose="020B0503020204020204" charset="-122"/>
              </a:rPr>
              <a:t>（二）危险化学品企业行政处罚自由裁量标准解读</a:t>
            </a:r>
            <a:endParaRPr lang="zh-CN" altLang="en-US" sz="2000" dirty="0" smtClean="0">
              <a:solidFill>
                <a:srgbClr val="FF0000"/>
              </a:solidFill>
              <a:latin typeface="微软雅黑" panose="020B0503020204020204" charset="-122"/>
              <a:ea typeface="微软雅黑" panose="020B0503020204020204" charset="-122"/>
            </a:endParaRPr>
          </a:p>
          <a:p>
            <a:pPr marL="0" lvl="0" indent="0" latinLnBrk="0">
              <a:lnSpc>
                <a:spcPts val="3000"/>
              </a:lnSpc>
              <a:spcBef>
                <a:spcPts val="0"/>
              </a:spcBef>
              <a:buFont typeface="Wingdings" panose="05000000000000000000" charset="0"/>
              <a:buNone/>
            </a:pPr>
            <a:r>
              <a:rPr lang="en-US" altLang="zh-CN" sz="2000" dirty="0" smtClean="0"/>
              <a:t>     </a:t>
            </a:r>
            <a:r>
              <a:rPr lang="zh-CN" altLang="en-US" sz="2000" smtClean="0">
                <a:solidFill>
                  <a:srgbClr val="002060"/>
                </a:solidFill>
                <a:sym typeface="+mn-ea"/>
              </a:rPr>
              <a:t> </a:t>
            </a:r>
            <a:r>
              <a:rPr lang="zh-CN" altLang="en-US" sz="2000" smtClean="0">
                <a:solidFill>
                  <a:srgbClr val="FF0000"/>
                </a:solidFill>
                <a:sym typeface="+mn-ea"/>
              </a:rPr>
              <a:t>第二个方面：一个基础性问题和两个概念解释。</a:t>
            </a:r>
            <a:r>
              <a:rPr lang="zh-CN" altLang="en-US" sz="2000" smtClean="0">
                <a:solidFill>
                  <a:srgbClr val="002060"/>
                </a:solidFill>
                <a:sym typeface="+mn-ea"/>
              </a:rPr>
              <a:t> </a:t>
            </a:r>
            <a:endParaRPr lang="zh-CN" altLang="en-US" sz="2000" smtClean="0">
              <a:solidFill>
                <a:srgbClr val="002060"/>
              </a:solidFill>
              <a:sym typeface="+mn-ea"/>
            </a:endParaRPr>
          </a:p>
          <a:p>
            <a:pPr marL="0" lvl="0" indent="0" latinLnBrk="0">
              <a:lnSpc>
                <a:spcPts val="3000"/>
              </a:lnSpc>
              <a:spcBef>
                <a:spcPts val="0"/>
              </a:spcBef>
              <a:buFont typeface="Wingdings" panose="05000000000000000000" charset="0"/>
              <a:buNone/>
            </a:pPr>
            <a:r>
              <a:rPr lang="zh-CN" altLang="en-US" sz="2000" smtClean="0">
                <a:solidFill>
                  <a:srgbClr val="002060"/>
                </a:solidFill>
                <a:sym typeface="+mn-ea"/>
              </a:rPr>
              <a:t>      </a:t>
            </a:r>
            <a:r>
              <a:rPr lang="zh-CN" altLang="en-US" sz="2000" smtClean="0">
                <a:solidFill>
                  <a:srgbClr val="FF0000"/>
                </a:solidFill>
                <a:sym typeface="+mn-ea"/>
              </a:rPr>
              <a:t>一个基础性问题，</a:t>
            </a:r>
            <a:r>
              <a:rPr lang="zh-CN" altLang="en-US" sz="2000" smtClean="0">
                <a:solidFill>
                  <a:srgbClr val="002060"/>
                </a:solidFill>
                <a:sym typeface="+mn-ea"/>
              </a:rPr>
              <a:t>关于企业安全设备、设施的安装、使用、维护保养不到位，不符合标准规范要求，未处于正常适用状态的行政处罚的适用问题，因为处罚额度不在一个区间，是适用《危化条例》（修订在前）这一专业法规的第二十条、第八十条，还是适用《安全生产法》（修订在后）这一综合法律的第三十三条、第九十六条。 经向省局政策法规处咨询，专业法优先是指同一级别的法律法规，《危化条例》属于专业法规，低于法律级别，此类问题应</a:t>
            </a:r>
            <a:r>
              <a:rPr lang="zh-CN" altLang="en-US" sz="2000" smtClean="0">
                <a:solidFill>
                  <a:srgbClr val="FF0000"/>
                </a:solidFill>
                <a:sym typeface="+mn-ea"/>
              </a:rPr>
              <a:t>适用于《安全生产法》。</a:t>
            </a:r>
            <a:endParaRPr lang="zh-CN" altLang="en-US" sz="2000" smtClean="0">
              <a:solidFill>
                <a:srgbClr val="FF0000"/>
              </a:solidFill>
              <a:sym typeface="+mn-ea"/>
            </a:endParaRPr>
          </a:p>
          <a:p>
            <a:pPr marL="0" lvl="0" indent="0" latinLnBrk="0">
              <a:lnSpc>
                <a:spcPts val="2500"/>
              </a:lnSpc>
              <a:spcBef>
                <a:spcPts val="0"/>
              </a:spcBef>
              <a:buFont typeface="Wingdings" panose="05000000000000000000" charset="0"/>
              <a:buNone/>
            </a:pPr>
            <a:r>
              <a:rPr lang="zh-CN" altLang="en-US" sz="2000" smtClean="0">
                <a:solidFill>
                  <a:srgbClr val="FF0000"/>
                </a:solidFill>
                <a:sym typeface="+mn-ea"/>
              </a:rPr>
              <a:t>        </a:t>
            </a:r>
            <a:endParaRPr lang="zh-CN" altLang="en-US" sz="2000" dirty="0" smtClean="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695450"/>
            <a:ext cx="8988425" cy="4549140"/>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latin typeface="微软雅黑" panose="020B0503020204020204" charset="-122"/>
                <a:ea typeface="微软雅黑" panose="020B0503020204020204" charset="-122"/>
              </a:rPr>
              <a:t>（二）危险化学品企业行政处罚自由裁量标准解读</a:t>
            </a:r>
            <a:endParaRPr lang="zh-CN" altLang="en-US" sz="2000" dirty="0" smtClean="0">
              <a:solidFill>
                <a:srgbClr val="FF0000"/>
              </a:solidFill>
              <a:latin typeface="微软雅黑" panose="020B0503020204020204" charset="-122"/>
              <a:ea typeface="微软雅黑" panose="020B0503020204020204" charset="-122"/>
            </a:endParaRPr>
          </a:p>
          <a:p>
            <a:pPr marL="0" lvl="0" indent="0" latinLnBrk="0">
              <a:lnSpc>
                <a:spcPts val="2500"/>
              </a:lnSpc>
              <a:spcBef>
                <a:spcPts val="0"/>
              </a:spcBef>
              <a:buFont typeface="Wingdings" panose="05000000000000000000" charset="0"/>
              <a:buNone/>
            </a:pPr>
            <a:r>
              <a:rPr lang="en-US" altLang="zh-CN" sz="2000" dirty="0" smtClean="0"/>
              <a:t>     </a:t>
            </a:r>
            <a:r>
              <a:rPr lang="zh-CN" altLang="en-US" sz="2000" smtClean="0">
                <a:solidFill>
                  <a:srgbClr val="002060"/>
                </a:solidFill>
                <a:sym typeface="+mn-ea"/>
              </a:rPr>
              <a:t> </a:t>
            </a:r>
            <a:r>
              <a:rPr lang="zh-CN" altLang="en-US" sz="2000" smtClean="0">
                <a:solidFill>
                  <a:srgbClr val="FF0000"/>
                </a:solidFill>
                <a:sym typeface="+mn-ea"/>
              </a:rPr>
              <a:t>第二个方面：一个基础性问题和两个概念解释。</a:t>
            </a:r>
            <a:r>
              <a:rPr lang="zh-CN" altLang="en-US" sz="2000" smtClean="0">
                <a:solidFill>
                  <a:srgbClr val="002060"/>
                </a:solidFill>
                <a:sym typeface="+mn-ea"/>
              </a:rPr>
              <a:t> </a:t>
            </a:r>
            <a:endParaRPr lang="zh-CN" altLang="en-US" sz="2000" smtClean="0">
              <a:solidFill>
                <a:srgbClr val="002060"/>
              </a:solidFill>
              <a:sym typeface="+mn-ea"/>
            </a:endParaRPr>
          </a:p>
          <a:p>
            <a:pPr marL="0" lvl="0" indent="0" latinLnBrk="0">
              <a:lnSpc>
                <a:spcPts val="3600"/>
              </a:lnSpc>
              <a:spcBef>
                <a:spcPts val="0"/>
              </a:spcBef>
              <a:buFont typeface="Wingdings" panose="05000000000000000000" charset="0"/>
              <a:buNone/>
            </a:pPr>
            <a:r>
              <a:rPr lang="zh-CN" altLang="en-US" sz="2000" smtClean="0">
                <a:solidFill>
                  <a:srgbClr val="002060"/>
                </a:solidFill>
                <a:sym typeface="+mn-ea"/>
              </a:rPr>
              <a:t>     </a:t>
            </a:r>
            <a:r>
              <a:rPr lang="zh-CN" altLang="en-US" sz="2000" smtClean="0">
                <a:solidFill>
                  <a:srgbClr val="FF0000"/>
                </a:solidFill>
                <a:sym typeface="+mn-ea"/>
              </a:rPr>
              <a:t>一个概念解释。</a:t>
            </a:r>
            <a:r>
              <a:rPr lang="en-US" altLang="zh-CN" sz="2000" smtClean="0">
                <a:solidFill>
                  <a:srgbClr val="FF0000"/>
                </a:solidFill>
                <a:sym typeface="+mn-ea"/>
              </a:rPr>
              <a:t>“</a:t>
            </a:r>
            <a:r>
              <a:rPr lang="zh-CN" altLang="en-US" sz="2000" smtClean="0">
                <a:solidFill>
                  <a:srgbClr val="FF0000"/>
                </a:solidFill>
                <a:sym typeface="+mn-ea"/>
              </a:rPr>
              <a:t>违法所得</a:t>
            </a:r>
            <a:r>
              <a:rPr lang="en-US" altLang="zh-CN" sz="2000" smtClean="0">
                <a:solidFill>
                  <a:srgbClr val="FF0000"/>
                </a:solidFill>
                <a:sym typeface="+mn-ea"/>
              </a:rPr>
              <a:t>”</a:t>
            </a:r>
            <a:r>
              <a:rPr lang="zh-CN" altLang="en-US" sz="2000" smtClean="0">
                <a:solidFill>
                  <a:srgbClr val="FF0000"/>
                </a:solidFill>
                <a:sym typeface="+mn-ea"/>
              </a:rPr>
              <a:t>的概念解释，</a:t>
            </a:r>
            <a:r>
              <a:rPr lang="zh-CN" altLang="en-US" sz="2000" smtClean="0">
                <a:solidFill>
                  <a:srgbClr val="002060"/>
                </a:solidFill>
                <a:sym typeface="+mn-ea"/>
              </a:rPr>
              <a:t>违法所得数额指行政相对人从事违反国家法律、法规规定的活动，即实施了国家法律、法规禁止的行为，或未履行法定义务的获利额。工商行政管理机关认定的违法所得是：以当事人违法生产、销售商品或者提供服务所获得的全部收入扣除当事人直接用于经营活动的适当的合理支出，为违法所得。执法过程中对违法所得的认定，建议以企业提供税务机关或其他相关政府部门，并经认可的财务报表为依据，或者以具备法定资质的审计服务机构出具的相关报告为依据。</a:t>
            </a:r>
            <a:r>
              <a:rPr lang="zh-CN" altLang="en-US" sz="2000" smtClean="0">
                <a:solidFill>
                  <a:srgbClr val="FF0000"/>
                </a:solidFill>
                <a:latin typeface="楷体_GB2312" panose="02010609030101010101" charset="-122"/>
                <a:ea typeface="楷体_GB2312" panose="02010609030101010101" charset="-122"/>
                <a:sym typeface="+mn-ea"/>
              </a:rPr>
              <a:t>（此为个人了解掌握的相关理解，仅作为工作参考）</a:t>
            </a:r>
            <a:endParaRPr lang="zh-CN" altLang="en-US" sz="2000" smtClean="0">
              <a:solidFill>
                <a:srgbClr val="FF0000"/>
              </a:solidFill>
              <a:latin typeface="楷体_GB2312" panose="02010609030101010101" charset="-122"/>
              <a:ea typeface="楷体_GB2312" panose="02010609030101010101" charset="-122"/>
              <a:sym typeface="+mn-ea"/>
            </a:endParaRPr>
          </a:p>
          <a:p>
            <a:pPr marL="0" lvl="0" indent="0" latinLnBrk="0">
              <a:lnSpc>
                <a:spcPts val="3600"/>
              </a:lnSpc>
              <a:spcBef>
                <a:spcPts val="0"/>
              </a:spcBef>
              <a:buFont typeface="Wingdings" panose="05000000000000000000" charset="0"/>
              <a:buNone/>
            </a:pPr>
            <a:r>
              <a:rPr lang="zh-CN" altLang="en-US" sz="2000" smtClean="0">
                <a:solidFill>
                  <a:srgbClr val="FF0000"/>
                </a:solidFill>
                <a:sym typeface="+mn-ea"/>
              </a:rPr>
              <a:t>    </a:t>
            </a:r>
            <a:endParaRPr lang="zh-CN" altLang="en-US" sz="2000" dirty="0" smtClean="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二、危险化学品</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23495" y="1695450"/>
            <a:ext cx="8988425" cy="4549140"/>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latin typeface="微软雅黑" panose="020B0503020204020204" charset="-122"/>
                <a:ea typeface="微软雅黑" panose="020B0503020204020204" charset="-122"/>
              </a:rPr>
              <a:t>（二）危险化学品企业行政处罚自由裁量标准解读</a:t>
            </a:r>
            <a:endParaRPr lang="zh-CN" altLang="en-US" sz="2000" dirty="0" smtClean="0">
              <a:solidFill>
                <a:srgbClr val="FF0000"/>
              </a:solidFill>
              <a:latin typeface="微软雅黑" panose="020B0503020204020204" charset="-122"/>
              <a:ea typeface="微软雅黑" panose="020B0503020204020204" charset="-122"/>
            </a:endParaRPr>
          </a:p>
          <a:p>
            <a:pPr marL="0" lvl="0" indent="0" latinLnBrk="0">
              <a:lnSpc>
                <a:spcPts val="3800"/>
              </a:lnSpc>
              <a:spcBef>
                <a:spcPts val="0"/>
              </a:spcBef>
              <a:buFont typeface="Wingdings" panose="05000000000000000000" charset="0"/>
              <a:buNone/>
            </a:pPr>
            <a:r>
              <a:rPr lang="en-US" altLang="zh-CN" sz="2000" dirty="0" smtClean="0"/>
              <a:t>     </a:t>
            </a:r>
            <a:r>
              <a:rPr lang="zh-CN" altLang="en-US" sz="2000" smtClean="0">
                <a:solidFill>
                  <a:srgbClr val="FF0000"/>
                </a:solidFill>
                <a:sym typeface="+mn-ea"/>
              </a:rPr>
              <a:t> 第三个方面：及时反馈意见。</a:t>
            </a:r>
            <a:r>
              <a:rPr lang="zh-CN" altLang="en-US" sz="2000" smtClean="0">
                <a:solidFill>
                  <a:srgbClr val="002060"/>
                </a:solidFill>
                <a:sym typeface="+mn-ea"/>
              </a:rPr>
              <a:t>编制印发的自由裁量标准为试行版本，难免存在疏漏，对于自由裁量标准未覆盖或表述不十分准确的内容，要立足于裁量标准</a:t>
            </a:r>
            <a:r>
              <a:rPr lang="zh-CN" altLang="en-US" sz="2000" smtClean="0">
                <a:solidFill>
                  <a:srgbClr val="FF0000"/>
                </a:solidFill>
                <a:sym typeface="+mn-ea"/>
              </a:rPr>
              <a:t>的划定基准，</a:t>
            </a:r>
            <a:r>
              <a:rPr lang="zh-CN" altLang="en-US" sz="2000" smtClean="0">
                <a:solidFill>
                  <a:srgbClr val="002060"/>
                </a:solidFill>
                <a:sym typeface="+mn-ea"/>
              </a:rPr>
              <a:t>经集体讨论，履行审批手续后，据实裁量，依法裁量，并及时将有关意见和建议反馈省局总队三处。</a:t>
            </a:r>
            <a:endParaRPr lang="zh-CN" altLang="en-US" sz="2000" smtClean="0">
              <a:solidFill>
                <a:srgbClr val="002060"/>
              </a:solidFill>
              <a:sym typeface="+mn-ea"/>
            </a:endParaRPr>
          </a:p>
          <a:p>
            <a:pPr marL="0" lvl="0" indent="0" latinLnBrk="0">
              <a:lnSpc>
                <a:spcPts val="3800"/>
              </a:lnSpc>
              <a:spcBef>
                <a:spcPts val="0"/>
              </a:spcBef>
              <a:buFont typeface="Wingdings" panose="05000000000000000000" charset="0"/>
              <a:buNone/>
            </a:pPr>
            <a:endParaRPr lang="zh-CN" altLang="en-US" sz="2000"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en-US" altLang="zh-CN" sz="2400" dirty="0" smtClean="0"/>
              <a:t> </a:t>
            </a:r>
            <a:endParaRPr lang="en-US" altLang="zh-CN" sz="2400" dirty="0" smtClean="0"/>
          </a:p>
        </p:txBody>
      </p:sp>
      <p:sp>
        <p:nvSpPr>
          <p:cNvPr id="3" name="内容占位符 2"/>
          <p:cNvSpPr>
            <a:spLocks noGrp="1"/>
          </p:cNvSpPr>
          <p:nvPr>
            <p:ph idx="1"/>
          </p:nvPr>
        </p:nvSpPr>
        <p:spPr>
          <a:xfrm>
            <a:off x="254000" y="1912938"/>
            <a:ext cx="8637588" cy="3846513"/>
          </a:xfrm>
        </p:spPr>
        <p:txBody>
          <a:bodyPr vert="horz" wrap="square" lIns="91440" tIns="45720" rIns="91440" bIns="45720" numCol="1" anchor="t" anchorCtr="0" compatLnSpc="1"/>
          <a:lstStyle/>
          <a:p>
            <a:pPr>
              <a:lnSpc>
                <a:spcPts val="2500"/>
              </a:lnSpc>
              <a:buFont typeface="Wingdings" panose="05000000000000000000" charset="0"/>
              <a:buChar char="u"/>
            </a:pPr>
            <a:r>
              <a:rPr lang="zh-CN" altLang="en-US" sz="2000" smtClean="0">
                <a:solidFill>
                  <a:srgbClr val="FF0000"/>
                </a:solidFill>
                <a:sym typeface="+mn-ea"/>
              </a:rPr>
              <a:t>《行业手册》第一部分内容</a:t>
            </a:r>
            <a:r>
              <a:rPr lang="zh-CN" altLang="en-US" sz="2000" smtClean="0">
                <a:solidFill>
                  <a:srgbClr val="002060"/>
                </a:solidFill>
                <a:latin typeface="楷体_GB2312" panose="02010609030101010101" charset="-122"/>
                <a:ea typeface="楷体_GB2312" panose="02010609030101010101" charset="-122"/>
                <a:sym typeface="+mn-ea"/>
              </a:rPr>
              <a:t>（法律法规及制度规范）：</a:t>
            </a:r>
            <a:endParaRPr lang="zh-CN" altLang="en-US" sz="2000" smtClean="0">
              <a:solidFill>
                <a:srgbClr val="002060"/>
              </a:solidFill>
              <a:latin typeface="楷体_GB2312" panose="02010609030101010101" charset="-122"/>
              <a:ea typeface="楷体_GB2312" panose="02010609030101010101" charset="-122"/>
              <a:sym typeface="+mn-ea"/>
            </a:endParaRPr>
          </a:p>
          <a:p>
            <a:pPr marL="0" indent="0" latinLnBrk="0">
              <a:lnSpc>
                <a:spcPts val="3800"/>
              </a:lnSpc>
              <a:spcBef>
                <a:spcPts val="0"/>
              </a:spcBef>
              <a:buFont typeface="Wingdings" panose="05000000000000000000" charset="0"/>
              <a:buNone/>
            </a:pPr>
            <a:r>
              <a:rPr lang="zh-CN" altLang="en-US" sz="2000" smtClean="0">
                <a:solidFill>
                  <a:srgbClr val="002060"/>
                </a:solidFill>
                <a:latin typeface="楷体_GB2312" panose="02010609030101010101" charset="-122"/>
                <a:ea typeface="楷体_GB2312" panose="02010609030101010101" charset="-122"/>
                <a:sym typeface="+mn-ea"/>
              </a:rPr>
              <a:t>    </a:t>
            </a:r>
            <a:r>
              <a:rPr lang="zh-CN" altLang="en-US" sz="2000" dirty="0" smtClean="0">
                <a:solidFill>
                  <a:srgbClr val="002060"/>
                </a:solidFill>
                <a:latin typeface="+mn-ea"/>
                <a:cs typeface="+mn-ea"/>
                <a:sym typeface="+mn-ea"/>
              </a:rPr>
              <a:t>收录的法律法规及制度规范，均为截止</a:t>
            </a:r>
            <a:r>
              <a:rPr lang="en-US" altLang="zh-CN" sz="2000" dirty="0" smtClean="0">
                <a:solidFill>
                  <a:srgbClr val="002060"/>
                </a:solidFill>
                <a:latin typeface="+mn-ea"/>
                <a:cs typeface="+mn-ea"/>
                <a:sym typeface="+mn-ea"/>
              </a:rPr>
              <a:t>2018</a:t>
            </a:r>
            <a:r>
              <a:rPr lang="zh-CN" altLang="en-US" sz="2000" dirty="0" smtClean="0">
                <a:solidFill>
                  <a:srgbClr val="002060"/>
                </a:solidFill>
                <a:latin typeface="+mn-ea"/>
                <a:cs typeface="+mn-ea"/>
                <a:sym typeface="+mn-ea"/>
              </a:rPr>
              <a:t>年</a:t>
            </a:r>
            <a:r>
              <a:rPr lang="en-US" altLang="zh-CN" sz="2000" dirty="0" smtClean="0">
                <a:solidFill>
                  <a:srgbClr val="002060"/>
                </a:solidFill>
                <a:latin typeface="+mn-ea"/>
                <a:cs typeface="+mn-ea"/>
                <a:sym typeface="+mn-ea"/>
              </a:rPr>
              <a:t>2</a:t>
            </a:r>
            <a:r>
              <a:rPr lang="zh-CN" altLang="en-US" sz="2000" dirty="0" smtClean="0">
                <a:solidFill>
                  <a:srgbClr val="002060"/>
                </a:solidFill>
                <a:latin typeface="+mn-ea"/>
                <a:cs typeface="+mn-ea"/>
                <a:sym typeface="+mn-ea"/>
              </a:rPr>
              <a:t>月从国务院网站或原国家安全监管总局网站下载的</a:t>
            </a:r>
            <a:r>
              <a:rPr lang="zh-CN" altLang="en-US" sz="2000" dirty="0" smtClean="0">
                <a:solidFill>
                  <a:srgbClr val="FF0000"/>
                </a:solidFill>
                <a:latin typeface="+mn-ea"/>
                <a:cs typeface="+mn-ea"/>
                <a:sym typeface="+mn-ea"/>
              </a:rPr>
              <a:t>最新版本，</a:t>
            </a:r>
            <a:r>
              <a:rPr lang="zh-CN" altLang="en-US" sz="2000" dirty="0" smtClean="0">
                <a:solidFill>
                  <a:srgbClr val="002060"/>
                </a:solidFill>
                <a:latin typeface="+mn-ea"/>
                <a:cs typeface="+mn-ea"/>
                <a:sym typeface="+mn-ea"/>
              </a:rPr>
              <a:t>但总局网站公开的原总局令第</a:t>
            </a:r>
            <a:r>
              <a:rPr lang="en-US" altLang="zh-CN" sz="2000" dirty="0" smtClean="0">
                <a:solidFill>
                  <a:srgbClr val="002060"/>
                </a:solidFill>
                <a:latin typeface="+mn-ea"/>
                <a:cs typeface="+mn-ea"/>
                <a:sym typeface="+mn-ea"/>
              </a:rPr>
              <a:t>45</a:t>
            </a:r>
            <a:r>
              <a:rPr lang="zh-CN" altLang="en-US" sz="2000" dirty="0" smtClean="0">
                <a:solidFill>
                  <a:srgbClr val="002060"/>
                </a:solidFill>
                <a:latin typeface="+mn-ea"/>
                <a:cs typeface="+mn-ea"/>
                <a:sym typeface="+mn-ea"/>
              </a:rPr>
              <a:t>号《危险化学品建设项目安全监督管理办法》第三十六条第（二）项内容中引用的</a:t>
            </a:r>
            <a:r>
              <a:rPr lang="en-US" altLang="zh-CN" sz="2000" dirty="0" smtClean="0">
                <a:solidFill>
                  <a:srgbClr val="002060"/>
                </a:solidFill>
                <a:latin typeface="+mn-ea"/>
                <a:cs typeface="+mn-ea"/>
                <a:sym typeface="+mn-ea"/>
              </a:rPr>
              <a:t>“</a:t>
            </a:r>
            <a:r>
              <a:rPr lang="zh-CN" altLang="en-US" sz="2000" dirty="0" smtClean="0">
                <a:solidFill>
                  <a:srgbClr val="002060"/>
                </a:solidFill>
                <a:latin typeface="+mn-ea"/>
                <a:cs typeface="+mn-ea"/>
                <a:sym typeface="+mn-ea"/>
              </a:rPr>
              <a:t>第二十一条</a:t>
            </a:r>
            <a:r>
              <a:rPr lang="en-US" altLang="zh-CN" sz="2000" dirty="0" smtClean="0">
                <a:solidFill>
                  <a:srgbClr val="002060"/>
                </a:solidFill>
                <a:latin typeface="+mn-ea"/>
                <a:cs typeface="+mn-ea"/>
                <a:sym typeface="+mn-ea"/>
              </a:rPr>
              <a:t>”</a:t>
            </a:r>
            <a:r>
              <a:rPr lang="zh-CN" altLang="en-US" sz="2000" dirty="0" smtClean="0">
                <a:solidFill>
                  <a:srgbClr val="002060"/>
                </a:solidFill>
                <a:latin typeface="+mn-ea"/>
                <a:cs typeface="+mn-ea"/>
                <a:sym typeface="+mn-ea"/>
              </a:rPr>
              <a:t>，实际应为</a:t>
            </a:r>
            <a:r>
              <a:rPr lang="en-US" altLang="zh-CN" sz="2000" dirty="0" smtClean="0">
                <a:solidFill>
                  <a:srgbClr val="002060"/>
                </a:solidFill>
                <a:latin typeface="+mn-ea"/>
                <a:cs typeface="+mn-ea"/>
                <a:sym typeface="+mn-ea"/>
              </a:rPr>
              <a:t>“</a:t>
            </a:r>
            <a:r>
              <a:rPr lang="zh-CN" altLang="en-US" sz="2000" dirty="0" smtClean="0">
                <a:solidFill>
                  <a:srgbClr val="002060"/>
                </a:solidFill>
                <a:latin typeface="+mn-ea"/>
                <a:cs typeface="+mn-ea"/>
                <a:sym typeface="+mn-ea"/>
              </a:rPr>
              <a:t>第二十条</a:t>
            </a:r>
            <a:r>
              <a:rPr lang="en-US" altLang="zh-CN" sz="2000" dirty="0" smtClean="0">
                <a:solidFill>
                  <a:srgbClr val="002060"/>
                </a:solidFill>
                <a:latin typeface="+mn-ea"/>
                <a:cs typeface="+mn-ea"/>
                <a:sym typeface="+mn-ea"/>
              </a:rPr>
              <a:t>”</a:t>
            </a:r>
            <a:r>
              <a:rPr lang="zh-CN" altLang="en-US" sz="2000" dirty="0" smtClean="0">
                <a:solidFill>
                  <a:srgbClr val="002060"/>
                </a:solidFill>
                <a:latin typeface="+mn-ea"/>
                <a:cs typeface="+mn-ea"/>
                <a:sym typeface="+mn-ea"/>
              </a:rPr>
              <a:t>。</a:t>
            </a:r>
            <a:r>
              <a:rPr lang="zh-CN" altLang="en-US" sz="2000" dirty="0" smtClean="0">
                <a:solidFill>
                  <a:srgbClr val="002060"/>
                </a:solidFill>
                <a:latin typeface="楷体_GB2312" panose="02010609030101010101" charset="-122"/>
                <a:ea typeface="楷体_GB2312" panose="02010609030101010101" charset="-122"/>
                <a:cs typeface="+mn-ea"/>
                <a:sym typeface="+mn-ea"/>
              </a:rPr>
              <a:t>（已向总局三司的同志反映了此情况）</a:t>
            </a:r>
            <a:endParaRPr lang="zh-CN" altLang="en-US" sz="2000" dirty="0" smtClean="0">
              <a:solidFill>
                <a:srgbClr val="FF0000"/>
              </a:solidFill>
              <a:latin typeface="楷体_GB2312" panose="02010609030101010101" charset="-122"/>
              <a:ea typeface="楷体_GB2312" panose="02010609030101010101" charset="-122"/>
              <a:cs typeface="+mn-ea"/>
              <a:sym typeface="+mn-ea"/>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p:cNvSpPr>
          <p:nvPr>
            <p:ph idx="1"/>
          </p:nvPr>
        </p:nvSpPr>
        <p:spPr>
          <a:xfrm>
            <a:off x="500063" y="1511300"/>
            <a:ext cx="8194675" cy="4365625"/>
          </a:xfrm>
        </p:spPr>
        <p:txBody>
          <a:bodyPr wrap="square" lIns="91440" tIns="45720" rIns="91440" bIns="45720" anchor="t"/>
          <a:lstStyle/>
          <a:p>
            <a:pPr eaLnBrk="1" hangingPunct="1"/>
            <a:r>
              <a:rPr lang="en-US" altLang="zh-CN" dirty="0"/>
              <a:t>    </a:t>
            </a:r>
            <a:endParaRPr lang="en-US" altLang="zh-CN" dirty="0"/>
          </a:p>
          <a:p>
            <a:pPr algn="ctr" eaLnBrk="1" latinLnBrk="0" hangingPunct="1">
              <a:lnSpc>
                <a:spcPts val="3800"/>
              </a:lnSpc>
              <a:spcBef>
                <a:spcPct val="0"/>
              </a:spcBef>
              <a:buNone/>
            </a:pPr>
            <a:endParaRPr lang="zh-CN" altLang="en-US" dirty="0">
              <a:sym typeface="+mn-ea"/>
            </a:endParaRPr>
          </a:p>
          <a:p>
            <a:pPr algn="ctr" eaLnBrk="1" latinLnBrk="0" hangingPunct="1">
              <a:lnSpc>
                <a:spcPts val="3800"/>
              </a:lnSpc>
              <a:spcBef>
                <a:spcPct val="0"/>
              </a:spcBef>
              <a:buNone/>
            </a:pPr>
            <a:endParaRPr lang="zh-CN" altLang="en-US" dirty="0">
              <a:sym typeface="+mn-ea"/>
            </a:endParaRPr>
          </a:p>
          <a:p>
            <a:pPr algn="ctr" eaLnBrk="1" latinLnBrk="0" hangingPunct="1">
              <a:lnSpc>
                <a:spcPts val="3800"/>
              </a:lnSpc>
              <a:spcBef>
                <a:spcPct val="0"/>
              </a:spcBef>
              <a:buNone/>
            </a:pPr>
            <a:r>
              <a:rPr lang="zh-CN" altLang="en-US" sz="2800" dirty="0">
                <a:latin typeface="微软雅黑" panose="020B0503020204020204" charset="-122"/>
                <a:ea typeface="微软雅黑" panose="020B0503020204020204" charset="-122"/>
                <a:sym typeface="+mn-ea"/>
              </a:rPr>
              <a:t>三、烟花爆竹行业安全监察执法内容解读</a:t>
            </a:r>
            <a:endParaRPr lang="en-US" altLang="zh-CN" sz="2800" dirty="0">
              <a:latin typeface="微软雅黑" panose="020B0503020204020204" charset="-122"/>
              <a:ea typeface="微软雅黑" panose="020B0503020204020204" charset="-122"/>
            </a:endParaRPr>
          </a:p>
          <a:p>
            <a:pPr eaLnBrk="1" latinLnBrk="0" hangingPunct="1">
              <a:lnSpc>
                <a:spcPts val="3800"/>
              </a:lnSpc>
              <a:spcBef>
                <a:spcPct val="0"/>
              </a:spcBef>
              <a:buNone/>
            </a:pPr>
            <a:endParaRPr lang="zh-CN" altLang="en-US" sz="2800" dirty="0"/>
          </a:p>
          <a:p>
            <a:pPr eaLnBrk="1" hangingPunct="1">
              <a:buNone/>
            </a:pPr>
            <a:endParaRPr lang="en-US" altLang="zh-CN" sz="2800"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三、烟花爆竹行业安全监察执法内容解读</a:t>
            </a:r>
            <a:endParaRPr lang="zh-CN" altLang="en-US" sz="2400" dirty="0" smtClean="0"/>
          </a:p>
        </p:txBody>
      </p:sp>
      <p:sp>
        <p:nvSpPr>
          <p:cNvPr id="3" name="内容占位符 2"/>
          <p:cNvSpPr>
            <a:spLocks noGrp="1"/>
          </p:cNvSpPr>
          <p:nvPr>
            <p:ph idx="1"/>
          </p:nvPr>
        </p:nvSpPr>
        <p:spPr>
          <a:xfrm>
            <a:off x="628015" y="1913255"/>
            <a:ext cx="8263890" cy="3699510"/>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None/>
            </a:pPr>
            <a:r>
              <a:rPr lang="zh-CN" altLang="en-US" sz="2000" dirty="0" smtClean="0">
                <a:solidFill>
                  <a:srgbClr val="FF0000"/>
                </a:solidFill>
              </a:rPr>
              <a:t>（一）《烟花爆竹安全生产执法检查表》解读</a:t>
            </a:r>
            <a:endParaRPr lang="zh-CN" altLang="en-US" sz="2000" dirty="0" smtClean="0">
              <a:solidFill>
                <a:srgbClr val="FF0000"/>
              </a:solidFill>
            </a:endParaRPr>
          </a:p>
          <a:p>
            <a:pPr marL="0" lvl="0" indent="0" latinLnBrk="0">
              <a:lnSpc>
                <a:spcPts val="3800"/>
              </a:lnSpc>
              <a:spcBef>
                <a:spcPts val="0"/>
              </a:spcBef>
              <a:buFont typeface="Wingdings" panose="05000000000000000000" charset="0"/>
              <a:buNone/>
            </a:pPr>
            <a:r>
              <a:rPr lang="en-US" altLang="zh-CN" sz="2000" dirty="0" smtClean="0"/>
              <a:t>       1</a:t>
            </a:r>
            <a:r>
              <a:rPr lang="zh-CN" altLang="en-US" sz="2000" dirty="0" smtClean="0"/>
              <a:t>、编制原则</a:t>
            </a:r>
            <a:endParaRPr lang="zh-CN" altLang="en-US" sz="2000" dirty="0" smtClean="0"/>
          </a:p>
          <a:p>
            <a:pPr marL="0" lvl="0" indent="0" latinLnBrk="0">
              <a:lnSpc>
                <a:spcPts val="3800"/>
              </a:lnSpc>
              <a:spcBef>
                <a:spcPts val="0"/>
              </a:spcBef>
              <a:buFont typeface="Wingdings" panose="05000000000000000000" charset="0"/>
              <a:buNone/>
            </a:pPr>
            <a:r>
              <a:rPr lang="en-US" altLang="zh-CN" sz="2000" dirty="0" smtClean="0"/>
              <a:t>       2</a:t>
            </a:r>
            <a:r>
              <a:rPr lang="zh-CN" altLang="en-US" sz="2000" dirty="0" smtClean="0"/>
              <a:t>、《检查表》内容解读</a:t>
            </a:r>
            <a:endParaRPr lang="zh-CN" altLang="en-US" sz="2000" dirty="0" smtClean="0"/>
          </a:p>
          <a:p>
            <a:pPr marL="0" lvl="0" indent="0" latinLnBrk="0">
              <a:lnSpc>
                <a:spcPts val="3800"/>
              </a:lnSpc>
              <a:spcBef>
                <a:spcPts val="0"/>
              </a:spcBef>
              <a:buFont typeface="Wingdings" panose="05000000000000000000" charset="0"/>
              <a:buNone/>
            </a:pPr>
            <a:r>
              <a:rPr lang="zh-CN" altLang="en-US" sz="2000" dirty="0" smtClean="0"/>
              <a:t>  </a:t>
            </a:r>
            <a:r>
              <a:rPr lang="zh-CN" altLang="en-US" sz="2000" dirty="0" smtClean="0">
                <a:solidFill>
                  <a:srgbClr val="FF0000"/>
                </a:solidFill>
              </a:rPr>
              <a:t>（二）烟花爆竹企业行政处罚自由裁量标准解读</a:t>
            </a:r>
            <a:endParaRPr lang="zh-CN" altLang="en-US" sz="2000" dirty="0" smtClean="0">
              <a:solidFill>
                <a:srgbClr val="FF0000"/>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en-US" altLang="zh-CN" sz="2400" dirty="0" smtClean="0"/>
              <a:t> </a:t>
            </a:r>
            <a:r>
              <a:rPr lang="zh-CN" altLang="en-US" sz="2400" dirty="0" smtClean="0">
                <a:sym typeface="+mn-ea"/>
              </a:rPr>
              <a:t>三、烟花爆竹行业安全监察执法内容解读</a:t>
            </a:r>
            <a:br>
              <a:rPr lang="zh-CN" altLang="en-US" sz="2400" dirty="0" smtClean="0"/>
            </a:br>
            <a:endParaRPr lang="en-US" altLang="zh-CN" sz="2400" dirty="0" smtClean="0"/>
          </a:p>
        </p:txBody>
      </p:sp>
      <p:sp>
        <p:nvSpPr>
          <p:cNvPr id="3" name="内容占位符 2"/>
          <p:cNvSpPr>
            <a:spLocks noGrp="1"/>
          </p:cNvSpPr>
          <p:nvPr>
            <p:ph idx="1"/>
          </p:nvPr>
        </p:nvSpPr>
        <p:spPr>
          <a:xfrm>
            <a:off x="309245" y="1766570"/>
            <a:ext cx="8582660" cy="3993515"/>
          </a:xfrm>
        </p:spPr>
        <p:txBody>
          <a:bodyPr vert="horz" wrap="square" lIns="91440" tIns="45720" rIns="91440" bIns="45720" numCol="1" anchor="t" anchorCtr="0" compatLnSpc="1"/>
          <a:lstStyle/>
          <a:p>
            <a:pPr indent="0" latinLnBrk="0">
              <a:lnSpc>
                <a:spcPts val="2500"/>
              </a:lnSpc>
              <a:spcBef>
                <a:spcPts val="0"/>
              </a:spcBef>
              <a:buFont typeface="Wingdings" panose="05000000000000000000" charset="0"/>
              <a:buChar char=""/>
            </a:pPr>
            <a:r>
              <a:rPr lang="zh-CN" altLang="en-US" sz="2000" dirty="0" smtClean="0">
                <a:solidFill>
                  <a:srgbClr val="FF0000"/>
                </a:solidFill>
              </a:rPr>
              <a:t>（一）《烟花爆竹安全生产执法检查表》解读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en-US" altLang="zh-CN" sz="2000" dirty="0" smtClean="0">
                <a:solidFill>
                  <a:srgbClr val="002060"/>
                </a:solidFill>
              </a:rPr>
              <a:t> 1</a:t>
            </a:r>
            <a:r>
              <a:rPr lang="zh-CN" altLang="en-US" sz="2000" dirty="0" smtClean="0">
                <a:solidFill>
                  <a:srgbClr val="002060"/>
                </a:solidFill>
              </a:rPr>
              <a:t>、编制原则。</a:t>
            </a:r>
            <a:endParaRPr lang="zh-CN" altLang="en-US" sz="2000" dirty="0" smtClean="0">
              <a:solidFill>
                <a:srgbClr val="002060"/>
              </a:solidFill>
            </a:endParaRPr>
          </a:p>
          <a:p>
            <a:pPr marL="0" lvl="0" indent="0" latinLnBrk="0">
              <a:lnSpc>
                <a:spcPts val="3300"/>
              </a:lnSpc>
              <a:spcBef>
                <a:spcPts val="0"/>
              </a:spcBef>
              <a:buFont typeface="Wingdings" panose="05000000000000000000" charset="0"/>
              <a:buNone/>
            </a:pPr>
            <a:r>
              <a:rPr lang="zh-CN" altLang="en-US" sz="2000" dirty="0" smtClean="0"/>
              <a:t>     </a:t>
            </a:r>
            <a:r>
              <a:rPr sz="2000" dirty="0" smtClean="0"/>
              <a:t>类同于化工（危险化学品）执法检查清单，</a:t>
            </a:r>
            <a:r>
              <a:rPr lang="zh-CN" sz="2000" dirty="0" smtClean="0"/>
              <a:t>《烟花爆竹检查表》的编制同样</a:t>
            </a:r>
            <a:r>
              <a:rPr lang="zh-CN" altLang="en-US" sz="2000" dirty="0" smtClean="0"/>
              <a:t>把为各级监察执法人员提供检查遵循作为编制执法检查清单的基本原则。</a:t>
            </a:r>
            <a:endParaRPr lang="zh-CN" altLang="en-US" sz="2000" dirty="0" smtClean="0"/>
          </a:p>
          <a:p>
            <a:pPr marL="0" lvl="0" indent="0" latinLnBrk="0">
              <a:lnSpc>
                <a:spcPts val="3300"/>
              </a:lnSpc>
              <a:spcBef>
                <a:spcPts val="0"/>
              </a:spcBef>
              <a:buFont typeface="Wingdings" panose="05000000000000000000" charset="0"/>
              <a:buNone/>
            </a:pPr>
            <a:r>
              <a:rPr lang="zh-CN" altLang="en-US" sz="2000" dirty="0" smtClean="0"/>
              <a:t>    </a:t>
            </a:r>
            <a:r>
              <a:rPr lang="zh-CN" sz="2000" dirty="0" smtClean="0">
                <a:sym typeface="+mn-ea"/>
              </a:rPr>
              <a:t>《烟花爆竹检查表》是</a:t>
            </a:r>
            <a:r>
              <a:rPr lang="zh-CN" altLang="en-US" sz="2000" dirty="0" smtClean="0"/>
              <a:t>将《安全生产法》等5部综合性法律法规、部门规章以及《烟花爆竹安全管理条例》《烟花爆竹生产企业安全生产许可证实施办法》《烟花爆竹经营许可证实施办法》等3部行业法规、规章对烟花爆竹企业的具体要求，分为21个方面，138条（未收录不涉及行政处罚的105条）分类整理入了检查清单。 </a:t>
            </a:r>
            <a:endParaRPr lang="zh-CN" altLang="en-US" sz="2000" dirty="0" smtClean="0"/>
          </a:p>
          <a:p>
            <a:pPr marL="0" lvl="0" indent="0" latinLnBrk="0">
              <a:lnSpc>
                <a:spcPts val="3800"/>
              </a:lnSpc>
              <a:spcBef>
                <a:spcPts val="0"/>
              </a:spcBef>
              <a:buFont typeface="Wingdings" panose="05000000000000000000" charset="0"/>
              <a:buNone/>
            </a:pPr>
            <a:endParaRPr lang="zh-CN" altLang="en-US" sz="2000" dirty="0" smtClean="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三、烟花爆竹</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88900" y="1703388"/>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（一）《烟花爆竹安全生产执法检查表》解读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en-US" altLang="zh-CN" sz="1800" dirty="0" smtClean="0"/>
              <a:t> </a:t>
            </a:r>
            <a:r>
              <a:rPr lang="en-US" altLang="zh-CN" sz="1800" dirty="0" smtClean="0">
                <a:latin typeface="+mn-ea"/>
                <a:cs typeface="+mn-ea"/>
              </a:rPr>
              <a:t> 2</a:t>
            </a:r>
            <a:r>
              <a:rPr lang="zh-CN" altLang="en-US" sz="1800" dirty="0" smtClean="0">
                <a:latin typeface="+mn-ea"/>
                <a:cs typeface="+mn-ea"/>
              </a:rPr>
              <a:t>、《烟花爆竹检查表》内容解读（共</a:t>
            </a:r>
            <a:r>
              <a:rPr lang="en-US" altLang="zh-CN" sz="1800" dirty="0" smtClean="0">
                <a:latin typeface="+mn-ea"/>
                <a:cs typeface="+mn-ea"/>
              </a:rPr>
              <a:t>21</a:t>
            </a:r>
            <a:r>
              <a:rPr lang="zh-CN" altLang="en-US" sz="1800" dirty="0" smtClean="0">
                <a:latin typeface="+mn-ea"/>
                <a:cs typeface="+mn-ea"/>
              </a:rPr>
              <a:t>个方面）</a:t>
            </a:r>
            <a:endParaRPr lang="zh-CN" altLang="en-US" sz="1800" dirty="0" smtClean="0">
              <a:latin typeface="微软雅黑" panose="020B0503020204020204" charset="-122"/>
              <a:ea typeface="微软雅黑" panose="020B0503020204020204" charset="-122"/>
              <a:cs typeface="微软雅黑" panose="020B0503020204020204" charset="-122"/>
            </a:endParaRPr>
          </a:p>
          <a:p>
            <a:pPr marL="0" lvl="0" indent="0" latinLnBrk="0">
              <a:lnSpc>
                <a:spcPts val="2500"/>
              </a:lnSpc>
              <a:spcBef>
                <a:spcPts val="0"/>
              </a:spcBef>
              <a:buFont typeface="Wingdings" panose="05000000000000000000" charset="0"/>
              <a:buNone/>
            </a:pPr>
            <a:r>
              <a:rPr lang="zh-CN" altLang="en-US" sz="1800" dirty="0" smtClean="0"/>
              <a:t>       《烟花爆竹企业安全生产执法检查表》同样分为六栏，分别是</a:t>
            </a:r>
            <a:r>
              <a:rPr lang="en-US" altLang="zh-CN" sz="1800" dirty="0" smtClean="0"/>
              <a:t>“</a:t>
            </a:r>
            <a:r>
              <a:rPr lang="zh-CN" altLang="en-US" sz="1800" dirty="0" smtClean="0"/>
              <a:t>项目、检查内容、检查方法、检查依据、违法行为（情形）、处罚依据</a:t>
            </a:r>
            <a:r>
              <a:rPr lang="en-US" altLang="zh-CN" sz="1800" dirty="0" smtClean="0"/>
              <a:t>”</a:t>
            </a:r>
            <a:r>
              <a:rPr lang="zh-CN" altLang="en-US" sz="1800" dirty="0" smtClean="0"/>
              <a:t>。共有</a:t>
            </a:r>
            <a:r>
              <a:rPr lang="en-US" altLang="zh-CN" sz="1800" dirty="0" smtClean="0"/>
              <a:t>21</a:t>
            </a:r>
            <a:r>
              <a:rPr lang="zh-CN" altLang="en-US" sz="1800" dirty="0" smtClean="0"/>
              <a:t>个方面的检查内容。</a:t>
            </a:r>
            <a:endParaRPr lang="zh-CN" altLang="en-US" sz="1800" dirty="0" smtClean="0"/>
          </a:p>
          <a:p>
            <a:pPr marL="0" lvl="0" indent="0" latinLnBrk="0">
              <a:lnSpc>
                <a:spcPts val="2500"/>
              </a:lnSpc>
              <a:spcBef>
                <a:spcPts val="0"/>
              </a:spcBef>
              <a:buFont typeface="Wingdings" panose="05000000000000000000" charset="0"/>
              <a:buNone/>
            </a:pPr>
            <a:r>
              <a:rPr lang="zh-CN" altLang="en-US" sz="1800" dirty="0" smtClean="0"/>
              <a:t>     </a:t>
            </a:r>
            <a:r>
              <a:rPr lang="zh-CN" altLang="en-US" sz="1800" dirty="0" smtClean="0">
                <a:sym typeface="+mn-ea"/>
              </a:rPr>
              <a:t>《烟花爆竹企业安全生产执法检查表》的综合类以及涉及到的其他</a:t>
            </a:r>
            <a:r>
              <a:rPr lang="en-US" altLang="zh-CN" sz="1800" dirty="0" smtClean="0">
                <a:sym typeface="+mn-ea"/>
              </a:rPr>
              <a:t>4</a:t>
            </a:r>
            <a:r>
              <a:rPr lang="zh-CN" altLang="en-US" sz="1800" dirty="0" smtClean="0">
                <a:sym typeface="+mn-ea"/>
              </a:rPr>
              <a:t>方面专项检查内容、主要法规条款、检查方式类同于危险化学品企业的检查，不再赘述。其中，需要注意的是第（六）个方面，烟花爆竹企业安全生产条件专业内容的检查。</a:t>
            </a:r>
            <a:endParaRPr lang="zh-CN" altLang="en-US" sz="1800" dirty="0" smtClean="0">
              <a:sym typeface="+mn-ea"/>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三、烟花爆竹</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88900" y="1703388"/>
            <a:ext cx="8637588" cy="3846513"/>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rPr>
              <a:t>（一）《烟花爆竹安全生产执法检查表》解读</a:t>
            </a:r>
            <a:endParaRPr lang="zh-CN" altLang="en-US" sz="2000" dirty="0" smtClean="0">
              <a:solidFill>
                <a:srgbClr val="FF0000"/>
              </a:solidFill>
            </a:endParaRPr>
          </a:p>
          <a:p>
            <a:pPr marL="0" lvl="0" indent="0" latinLnBrk="0">
              <a:lnSpc>
                <a:spcPts val="2500"/>
              </a:lnSpc>
              <a:spcBef>
                <a:spcPts val="0"/>
              </a:spcBef>
              <a:buFont typeface="Wingdings" panose="05000000000000000000" charset="0"/>
              <a:buNone/>
            </a:pPr>
            <a:r>
              <a:rPr lang="en-US" altLang="zh-CN" sz="2000" dirty="0" smtClean="0"/>
              <a:t>    </a:t>
            </a:r>
            <a:r>
              <a:rPr lang="zh-CN" altLang="en-US" sz="1800" dirty="0" smtClean="0"/>
              <a:t> </a:t>
            </a:r>
            <a:r>
              <a:rPr lang="en-US" altLang="zh-CN" sz="1800" dirty="0" smtClean="0">
                <a:solidFill>
                  <a:srgbClr val="FF0000"/>
                </a:solidFill>
                <a:latin typeface="微软雅黑" panose="020B0503020204020204" charset="-122"/>
                <a:ea typeface="微软雅黑" panose="020B0503020204020204" charset="-122"/>
                <a:cs typeface="微软雅黑" panose="020B0503020204020204" charset="-122"/>
                <a:sym typeface="+mn-ea"/>
              </a:rPr>
              <a:t>第（六）个方面，烟花爆竹企业安全生产条件重点注意的检查内容：</a:t>
            </a:r>
            <a:endParaRPr lang="en-US" altLang="zh-CN" sz="1800" dirty="0" smtClean="0">
              <a:solidFill>
                <a:srgbClr val="FF0000"/>
              </a:solidFill>
              <a:latin typeface="微软雅黑" panose="020B0503020204020204" charset="-122"/>
              <a:ea typeface="微软雅黑" panose="020B0503020204020204" charset="-122"/>
              <a:cs typeface="微软雅黑" panose="020B0503020204020204" charset="-122"/>
            </a:endParaRPr>
          </a:p>
          <a:p>
            <a:pPr marL="0" lvl="0" indent="0" latinLnBrk="0">
              <a:lnSpc>
                <a:spcPts val="2500"/>
              </a:lnSpc>
              <a:spcBef>
                <a:spcPts val="0"/>
              </a:spcBef>
              <a:buFont typeface="Wingdings" panose="05000000000000000000" charset="0"/>
              <a:buNone/>
            </a:pPr>
            <a:r>
              <a:rPr lang="en-US" altLang="zh-CN" sz="1800" dirty="0" smtClean="0">
                <a:solidFill>
                  <a:srgbClr val="FF0000"/>
                </a:solidFill>
                <a:latin typeface="黑体" panose="02010609060101010101" charset="-122"/>
                <a:ea typeface="黑体" panose="02010609060101010101" charset="-122"/>
                <a:sym typeface="+mn-ea"/>
              </a:rPr>
              <a:t>    </a:t>
            </a:r>
            <a:r>
              <a:rPr lang="en-US" altLang="zh-CN" sz="1800" dirty="0" smtClean="0">
                <a:solidFill>
                  <a:srgbClr val="002060"/>
                </a:solidFill>
                <a:latin typeface="+mn-ea"/>
                <a:cs typeface="+mn-ea"/>
                <a:sym typeface="+mn-ea"/>
              </a:rPr>
              <a:t> </a:t>
            </a:r>
            <a:r>
              <a:rPr lang="zh-CN" altLang="en-US" sz="1800" dirty="0" smtClean="0">
                <a:solidFill>
                  <a:srgbClr val="002060"/>
                </a:solidFill>
                <a:latin typeface="+mn-ea"/>
                <a:cs typeface="+mn-ea"/>
                <a:sym typeface="+mn-ea"/>
              </a:rPr>
              <a:t>对烟花爆竹生产企业</a:t>
            </a:r>
            <a:r>
              <a:rPr lang="zh-CN" altLang="en-US" sz="1800" dirty="0" smtClean="0">
                <a:solidFill>
                  <a:srgbClr val="002060"/>
                </a:solidFill>
                <a:latin typeface="楷体_GB2312" panose="02010609030101010101" charset="-122"/>
                <a:ea typeface="楷体_GB2312" panose="02010609030101010101" charset="-122"/>
                <a:cs typeface="+mn-ea"/>
                <a:sym typeface="+mn-ea"/>
              </a:rPr>
              <a:t>（仅涉及衡水、保定市）</a:t>
            </a:r>
            <a:r>
              <a:rPr lang="zh-CN" altLang="en-US" sz="1800" dirty="0" smtClean="0">
                <a:solidFill>
                  <a:srgbClr val="002060"/>
                </a:solidFill>
                <a:latin typeface="+mn-ea"/>
                <a:cs typeface="+mn-ea"/>
                <a:sym typeface="+mn-ea"/>
              </a:rPr>
              <a:t>的检查，结合《安全评价报告》，对照《烟花爆竹工程设计安全规范》《烟花爆竹作业安全技术规程》，重点检查企业工（库）房、晾晒场、烘干房、含药废水沉淀处理是否存在</a:t>
            </a:r>
            <a:r>
              <a:rPr lang="en-US" altLang="zh-CN" sz="1800" dirty="0" smtClean="0">
                <a:solidFill>
                  <a:srgbClr val="002060"/>
                </a:solidFill>
                <a:latin typeface="+mn-ea"/>
                <a:cs typeface="+mn-ea"/>
                <a:sym typeface="+mn-ea"/>
              </a:rPr>
              <a:t>“</a:t>
            </a:r>
            <a:r>
              <a:rPr lang="zh-CN" altLang="en-US" sz="1800" dirty="0" smtClean="0">
                <a:solidFill>
                  <a:srgbClr val="002060"/>
                </a:solidFill>
                <a:latin typeface="+mn-ea"/>
                <a:cs typeface="+mn-ea"/>
                <a:sym typeface="+mn-ea"/>
              </a:rPr>
              <a:t>三超一改</a:t>
            </a:r>
            <a:r>
              <a:rPr lang="en-US" altLang="zh-CN" sz="1800" dirty="0" smtClean="0">
                <a:solidFill>
                  <a:srgbClr val="002060"/>
                </a:solidFill>
                <a:latin typeface="+mn-ea"/>
                <a:cs typeface="+mn-ea"/>
                <a:sym typeface="+mn-ea"/>
              </a:rPr>
              <a:t>”</a:t>
            </a:r>
            <a:r>
              <a:rPr lang="zh-CN" altLang="en-US" sz="1800" dirty="0" smtClean="0">
                <a:solidFill>
                  <a:srgbClr val="002060"/>
                </a:solidFill>
                <a:latin typeface="楷体_GB2312" panose="02010609030101010101" charset="-122"/>
                <a:ea typeface="楷体_GB2312" panose="02010609030101010101" charset="-122"/>
                <a:cs typeface="+mn-ea"/>
                <a:sym typeface="+mn-ea"/>
              </a:rPr>
              <a:t>（超范围、超药量、超人员，擅自改变工房用途）</a:t>
            </a:r>
            <a:r>
              <a:rPr lang="zh-CN" altLang="en-US" sz="1800" dirty="0" smtClean="0">
                <a:solidFill>
                  <a:srgbClr val="002060"/>
                </a:solidFill>
                <a:latin typeface="+mn-ea"/>
                <a:cs typeface="+mn-ea"/>
                <a:sym typeface="+mn-ea"/>
              </a:rPr>
              <a:t>的违规行为，是否严格落实了防雷、防静电、防护屏障、疏散逃生等安全措施。</a:t>
            </a:r>
            <a:endParaRPr lang="en-US" altLang="zh-CN" sz="1800" dirty="0" smtClean="0">
              <a:solidFill>
                <a:srgbClr val="002060"/>
              </a:solidFill>
              <a:latin typeface="+mn-ea"/>
              <a:cs typeface="+mn-ea"/>
              <a:sym typeface="+mn-ea"/>
            </a:endParaRPr>
          </a:p>
          <a:p>
            <a:pPr marL="0" lvl="0" indent="0" latinLnBrk="0">
              <a:lnSpc>
                <a:spcPts val="2500"/>
              </a:lnSpc>
              <a:spcBef>
                <a:spcPts val="0"/>
              </a:spcBef>
              <a:buFont typeface="Wingdings" panose="05000000000000000000" charset="0"/>
              <a:buNone/>
            </a:pPr>
            <a:r>
              <a:rPr lang="zh-CN" altLang="en-US" sz="1800" dirty="0" smtClean="0">
                <a:solidFill>
                  <a:srgbClr val="002060"/>
                </a:solidFill>
                <a:latin typeface="+mn-ea"/>
                <a:cs typeface="+mn-ea"/>
                <a:sym typeface="+mn-ea"/>
              </a:rPr>
              <a:t>    对烟花爆竹批发企业，重点检查其烟花爆竹产品储存管理情况，非库区场所是否存放有烟花爆竹产品。</a:t>
            </a:r>
            <a:endParaRPr lang="zh-CN" altLang="en-US" sz="1800" dirty="0" smtClean="0">
              <a:solidFill>
                <a:srgbClr val="002060"/>
              </a:solidFill>
              <a:latin typeface="+mn-ea"/>
              <a:cs typeface="+mn-ea"/>
              <a:sym typeface="+mn-ea"/>
            </a:endParaRPr>
          </a:p>
          <a:p>
            <a:pPr marL="0" lvl="0" indent="0" latinLnBrk="0">
              <a:lnSpc>
                <a:spcPts val="2500"/>
              </a:lnSpc>
              <a:spcBef>
                <a:spcPts val="0"/>
              </a:spcBef>
              <a:buFont typeface="Wingdings" panose="05000000000000000000" charset="0"/>
              <a:buNone/>
            </a:pPr>
            <a:r>
              <a:rPr lang="zh-CN" altLang="en-US" sz="1800" dirty="0" smtClean="0">
                <a:solidFill>
                  <a:srgbClr val="002060"/>
                </a:solidFill>
                <a:latin typeface="+mn-ea"/>
                <a:cs typeface="+mn-ea"/>
                <a:sym typeface="+mn-ea"/>
              </a:rPr>
              <a:t>    对烟花爆竹零售经营者，重点检查是否存在</a:t>
            </a:r>
            <a:r>
              <a:rPr lang="en-US" altLang="zh-CN" sz="1800" dirty="0" smtClean="0">
                <a:solidFill>
                  <a:srgbClr val="002060"/>
                </a:solidFill>
                <a:latin typeface="+mn-ea"/>
                <a:cs typeface="+mn-ea"/>
                <a:sym typeface="+mn-ea"/>
              </a:rPr>
              <a:t>“</a:t>
            </a:r>
            <a:r>
              <a:rPr lang="zh-CN" altLang="en-US" sz="1800" dirty="0" smtClean="0">
                <a:solidFill>
                  <a:srgbClr val="002060"/>
                </a:solidFill>
                <a:latin typeface="+mn-ea"/>
                <a:cs typeface="+mn-ea"/>
                <a:sym typeface="+mn-ea"/>
              </a:rPr>
              <a:t>下店上宅，前店后宅</a:t>
            </a:r>
            <a:r>
              <a:rPr lang="en-US" altLang="zh-CN" sz="1800" dirty="0" smtClean="0">
                <a:solidFill>
                  <a:srgbClr val="002060"/>
                </a:solidFill>
                <a:latin typeface="+mn-ea"/>
                <a:cs typeface="+mn-ea"/>
                <a:sym typeface="+mn-ea"/>
              </a:rPr>
              <a:t>”</a:t>
            </a:r>
            <a:r>
              <a:rPr lang="zh-CN" altLang="en-US" sz="1800" dirty="0" smtClean="0">
                <a:solidFill>
                  <a:srgbClr val="002060"/>
                </a:solidFill>
                <a:latin typeface="+mn-ea"/>
                <a:cs typeface="+mn-ea"/>
                <a:sym typeface="+mn-ea"/>
              </a:rPr>
              <a:t>，是否超药量储存。</a:t>
            </a:r>
            <a:endParaRPr lang="zh-CN" altLang="en-US" sz="1800" dirty="0" smtClean="0">
              <a:solidFill>
                <a:srgbClr val="002060"/>
              </a:solidFill>
              <a:latin typeface="+mn-ea"/>
              <a:cs typeface="+mn-ea"/>
              <a:sym typeface="+mn-ea"/>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smtClean="0"/>
              <a:t>三、烟花爆竹</a:t>
            </a:r>
            <a:r>
              <a:rPr lang="zh-CN" altLang="en-US" sz="2400" dirty="0" smtClean="0">
                <a:sym typeface="+mn-ea"/>
              </a:rPr>
              <a:t>行业</a:t>
            </a:r>
            <a:r>
              <a:rPr lang="zh-CN" altLang="en-US" sz="2400" dirty="0" smtClean="0"/>
              <a:t>安全监察执法内容解读</a:t>
            </a:r>
            <a:endParaRPr lang="zh-CN" altLang="en-US" sz="2400" dirty="0" smtClean="0"/>
          </a:p>
        </p:txBody>
      </p:sp>
      <p:sp>
        <p:nvSpPr>
          <p:cNvPr id="3" name="内容占位符 2"/>
          <p:cNvSpPr>
            <a:spLocks noGrp="1"/>
          </p:cNvSpPr>
          <p:nvPr>
            <p:ph idx="1"/>
          </p:nvPr>
        </p:nvSpPr>
        <p:spPr>
          <a:xfrm>
            <a:off x="111125" y="1932940"/>
            <a:ext cx="8853805" cy="4311650"/>
          </a:xfrm>
        </p:spPr>
        <p:txBody>
          <a:bodyPr vert="horz" wrap="square" lIns="91440" tIns="45720" rIns="91440" bIns="45720" numCol="1" anchor="t" anchorCtr="0" compatLnSpc="1"/>
          <a:lstStyle/>
          <a:p>
            <a:pPr indent="0" latinLnBrk="0">
              <a:lnSpc>
                <a:spcPts val="3800"/>
              </a:lnSpc>
              <a:spcBef>
                <a:spcPts val="0"/>
              </a:spcBef>
              <a:buFont typeface="Wingdings" panose="05000000000000000000" charset="0"/>
              <a:buChar char=""/>
            </a:pPr>
            <a:r>
              <a:rPr lang="zh-CN" altLang="en-US" sz="2000" dirty="0" smtClean="0">
                <a:solidFill>
                  <a:srgbClr val="FF0000"/>
                </a:solidFill>
                <a:latin typeface="微软雅黑" panose="020B0503020204020204" charset="-122"/>
                <a:ea typeface="微软雅黑" panose="020B0503020204020204" charset="-122"/>
              </a:rPr>
              <a:t>（二）烟花爆竹企业行政处罚自由裁量标准解读</a:t>
            </a:r>
            <a:endParaRPr lang="zh-CN" altLang="en-US" sz="2000" dirty="0" smtClean="0">
              <a:solidFill>
                <a:srgbClr val="FF0000"/>
              </a:solidFill>
              <a:latin typeface="微软雅黑" panose="020B0503020204020204" charset="-122"/>
              <a:ea typeface="微软雅黑" panose="020B0503020204020204" charset="-122"/>
            </a:endParaRPr>
          </a:p>
          <a:p>
            <a:pPr marL="0" lvl="0" indent="0" latinLnBrk="0">
              <a:lnSpc>
                <a:spcPts val="3800"/>
              </a:lnSpc>
              <a:spcBef>
                <a:spcPts val="0"/>
              </a:spcBef>
              <a:buFont typeface="Wingdings" panose="05000000000000000000" charset="0"/>
              <a:buNone/>
            </a:pPr>
            <a:r>
              <a:rPr lang="en-US" altLang="zh-CN" sz="2000" dirty="0" smtClean="0"/>
              <a:t>     </a:t>
            </a:r>
            <a:r>
              <a:rPr lang="zh-CN" altLang="en-US" sz="2000" smtClean="0">
                <a:solidFill>
                  <a:srgbClr val="002060"/>
                </a:solidFill>
                <a:sym typeface="+mn-ea"/>
              </a:rPr>
              <a:t> 烟花爆竹企业行政处罚自由裁量标准包括</a:t>
            </a:r>
            <a:r>
              <a:rPr lang="en-US" altLang="zh-CN" sz="2000" smtClean="0">
                <a:solidFill>
                  <a:srgbClr val="FF0000"/>
                </a:solidFill>
                <a:sym typeface="+mn-ea"/>
              </a:rPr>
              <a:t>3</a:t>
            </a:r>
            <a:r>
              <a:rPr lang="zh-CN" altLang="en-US" sz="2000" smtClean="0">
                <a:solidFill>
                  <a:srgbClr val="FF0000"/>
                </a:solidFill>
                <a:sym typeface="+mn-ea"/>
              </a:rPr>
              <a:t>部烟花爆竹</a:t>
            </a:r>
            <a:r>
              <a:rPr lang="zh-CN" altLang="en-US" sz="2000" smtClean="0">
                <a:solidFill>
                  <a:srgbClr val="002060"/>
                </a:solidFill>
                <a:sym typeface="+mn-ea"/>
              </a:rPr>
              <a:t>安全生产法规规章规定的行政处罚的自由裁量，以及</a:t>
            </a:r>
            <a:r>
              <a:rPr lang="en-US" altLang="zh-CN" sz="2000" smtClean="0">
                <a:solidFill>
                  <a:srgbClr val="FF0000"/>
                </a:solidFill>
                <a:sym typeface="+mn-ea"/>
              </a:rPr>
              <a:t>19</a:t>
            </a:r>
            <a:r>
              <a:rPr lang="zh-CN" altLang="en-US" sz="2000" smtClean="0">
                <a:solidFill>
                  <a:srgbClr val="FF0000"/>
                </a:solidFill>
                <a:sym typeface="+mn-ea"/>
              </a:rPr>
              <a:t>部综合类或专项类</a:t>
            </a:r>
            <a:r>
              <a:rPr lang="zh-CN" altLang="en-US" sz="2000" smtClean="0">
                <a:solidFill>
                  <a:srgbClr val="002060"/>
                </a:solidFill>
                <a:sym typeface="+mn-ea"/>
              </a:rPr>
              <a:t>安全生产职业卫生法律法规规章规定的行政处罚的自由裁量，同样必须认真学习，严格执行，也希望各地在实际运用中及时反馈相关意见和建议。</a:t>
            </a:r>
            <a:endParaRPr lang="zh-CN" altLang="en-US" sz="2000" smtClean="0">
              <a:solidFill>
                <a:srgbClr val="002060"/>
              </a:solidFill>
              <a:sym typeface="+mn-ea"/>
            </a:endParaRPr>
          </a:p>
          <a:p>
            <a:pPr marL="0" lvl="0" indent="0" latinLnBrk="0">
              <a:lnSpc>
                <a:spcPts val="3800"/>
              </a:lnSpc>
              <a:spcBef>
                <a:spcPts val="0"/>
              </a:spcBef>
              <a:buFont typeface="Wingdings" panose="05000000000000000000" charset="0"/>
              <a:buNone/>
            </a:pPr>
            <a:r>
              <a:rPr lang="zh-CN" altLang="en-US" sz="2000" smtClean="0">
                <a:solidFill>
                  <a:srgbClr val="002060"/>
                </a:solidFill>
                <a:sym typeface="+mn-ea"/>
              </a:rPr>
              <a:t>   </a:t>
            </a:r>
            <a:endParaRPr lang="zh-CN" altLang="en-US" sz="2000" dirty="0" smtClean="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a:sym typeface="+mn-ea"/>
              </a:rPr>
              <a:t>四、几点工作建议</a:t>
            </a:r>
            <a:endParaRPr lang="zh-CN" altLang="en-US" sz="2400" dirty="0" smtClean="0"/>
          </a:p>
        </p:txBody>
      </p:sp>
      <p:sp>
        <p:nvSpPr>
          <p:cNvPr id="3" name="内容占位符 2"/>
          <p:cNvSpPr>
            <a:spLocks noGrp="1"/>
          </p:cNvSpPr>
          <p:nvPr>
            <p:ph idx="1"/>
          </p:nvPr>
        </p:nvSpPr>
        <p:spPr>
          <a:xfrm>
            <a:off x="254000" y="1913255"/>
            <a:ext cx="8364855" cy="4123055"/>
          </a:xfrm>
        </p:spPr>
        <p:txBody>
          <a:bodyPr vert="horz" wrap="square" lIns="91440" tIns="45720" rIns="91440" bIns="45720" numCol="1" anchor="t" anchorCtr="0" compatLnSpc="1"/>
          <a:lstStyle/>
          <a:p>
            <a:pPr algn="l" latinLnBrk="0">
              <a:lnSpc>
                <a:spcPts val="3100"/>
              </a:lnSpc>
              <a:spcBef>
                <a:spcPts val="0"/>
              </a:spcBef>
              <a:buFont typeface="Wingdings" panose="05000000000000000000" charset="0"/>
              <a:buChar char=""/>
            </a:pPr>
            <a:r>
              <a:rPr lang="zh-CN" sz="1800" dirty="0" smtClean="0">
                <a:solidFill>
                  <a:srgbClr val="FF0000"/>
                </a:solidFill>
                <a:sym typeface="+mn-ea"/>
              </a:rPr>
              <a:t>（一）充分做足</a:t>
            </a:r>
            <a:r>
              <a:rPr sz="1800" dirty="0" smtClean="0">
                <a:solidFill>
                  <a:srgbClr val="FF0000"/>
                </a:solidFill>
                <a:sym typeface="+mn-ea"/>
              </a:rPr>
              <a:t>执法准备</a:t>
            </a:r>
            <a:r>
              <a:rPr lang="zh-CN" sz="1800" dirty="0" smtClean="0">
                <a:solidFill>
                  <a:srgbClr val="FF0000"/>
                </a:solidFill>
                <a:sym typeface="+mn-ea"/>
              </a:rPr>
              <a:t>。</a:t>
            </a:r>
            <a:r>
              <a:rPr lang="en-US" altLang="zh-CN" sz="1800" dirty="0" smtClean="0">
                <a:solidFill>
                  <a:srgbClr val="002060"/>
                </a:solidFill>
                <a:sym typeface="+mn-ea"/>
              </a:rPr>
              <a:t>“</a:t>
            </a:r>
            <a:r>
              <a:rPr lang="zh-CN" sz="1800" dirty="0" smtClean="0">
                <a:solidFill>
                  <a:srgbClr val="002060"/>
                </a:solidFill>
                <a:sym typeface="+mn-ea"/>
              </a:rPr>
              <a:t>磨刀不误砍材工</a:t>
            </a:r>
            <a:r>
              <a:rPr lang="en-US" altLang="zh-CN" sz="1800" dirty="0" smtClean="0">
                <a:solidFill>
                  <a:srgbClr val="002060"/>
                </a:solidFill>
                <a:sym typeface="+mn-ea"/>
              </a:rPr>
              <a:t>”</a:t>
            </a:r>
            <a:r>
              <a:rPr lang="zh-CN" altLang="en-US" sz="1800" dirty="0" smtClean="0">
                <a:solidFill>
                  <a:srgbClr val="002060"/>
                </a:solidFill>
                <a:sym typeface="+mn-ea"/>
              </a:rPr>
              <a:t>、</a:t>
            </a:r>
            <a:r>
              <a:rPr lang="en-US" altLang="zh-CN" sz="1800" dirty="0" smtClean="0">
                <a:solidFill>
                  <a:srgbClr val="002060"/>
                </a:solidFill>
                <a:sym typeface="+mn-ea"/>
              </a:rPr>
              <a:t>“</a:t>
            </a:r>
            <a:r>
              <a:rPr lang="zh-CN" altLang="en-US" sz="1800" dirty="0" smtClean="0">
                <a:solidFill>
                  <a:srgbClr val="002060"/>
                </a:solidFill>
                <a:sym typeface="+mn-ea"/>
              </a:rPr>
              <a:t>事预则立</a:t>
            </a:r>
            <a:r>
              <a:rPr lang="en-US" altLang="zh-CN" sz="1800" dirty="0" smtClean="0">
                <a:solidFill>
                  <a:srgbClr val="002060"/>
                </a:solidFill>
                <a:sym typeface="+mn-ea"/>
              </a:rPr>
              <a:t>”</a:t>
            </a:r>
            <a:r>
              <a:rPr lang="zh-CN" altLang="en-US" sz="1800" dirty="0" smtClean="0">
                <a:solidFill>
                  <a:srgbClr val="002060"/>
                </a:solidFill>
                <a:sym typeface="+mn-ea"/>
              </a:rPr>
              <a:t>，对企业的执法检查，必须提前做足准备，提升执法检查的针对性，有的放矢。</a:t>
            </a:r>
            <a:endParaRPr sz="1800" dirty="0" smtClean="0">
              <a:solidFill>
                <a:srgbClr val="002060"/>
              </a:solidFill>
            </a:endParaRPr>
          </a:p>
          <a:p>
            <a:pPr algn="l" latinLnBrk="0">
              <a:lnSpc>
                <a:spcPts val="3100"/>
              </a:lnSpc>
              <a:spcBef>
                <a:spcPts val="0"/>
              </a:spcBef>
              <a:buFont typeface="Wingdings" panose="05000000000000000000" charset="0"/>
              <a:buChar char=""/>
            </a:pPr>
            <a:r>
              <a:rPr lang="zh-CN" altLang="en-US" sz="1800" dirty="0" smtClean="0">
                <a:solidFill>
                  <a:srgbClr val="FF0000"/>
                </a:solidFill>
              </a:rPr>
              <a:t>（二）科学编制现场检查方案。</a:t>
            </a:r>
            <a:r>
              <a:rPr lang="zh-CN" altLang="en-US" sz="1800" dirty="0" smtClean="0"/>
              <a:t>在全面了解相关情况的基础上，严谨细致、重点突出、科学合理地编制现场检查方案，统筹好检查时间，确定好检查项目，谋划好检查次序。</a:t>
            </a:r>
            <a:endParaRPr lang="zh-CN" altLang="en-US" sz="1800" dirty="0" smtClean="0"/>
          </a:p>
          <a:p>
            <a:pPr algn="l" latinLnBrk="0">
              <a:lnSpc>
                <a:spcPts val="3100"/>
              </a:lnSpc>
              <a:spcBef>
                <a:spcPts val="0"/>
              </a:spcBef>
              <a:buFont typeface="Wingdings" panose="05000000000000000000" charset="0"/>
              <a:buChar char=""/>
            </a:pPr>
            <a:r>
              <a:rPr lang="zh-CN" altLang="en-US" sz="1800" dirty="0" smtClean="0">
                <a:solidFill>
                  <a:srgbClr val="FF0000"/>
                </a:solidFill>
                <a:sym typeface="+mn-ea"/>
              </a:rPr>
              <a:t>（三）规规矩矩</a:t>
            </a:r>
            <a:r>
              <a:rPr lang="zh-CN" altLang="en-US" sz="1800" dirty="0" smtClean="0">
                <a:solidFill>
                  <a:srgbClr val="FF0000"/>
                </a:solidFill>
              </a:rPr>
              <a:t>履行执法程序。</a:t>
            </a:r>
            <a:r>
              <a:rPr lang="zh-CN" altLang="en-US" sz="1800" dirty="0" smtClean="0"/>
              <a:t>特别是对现场检查方案、行政处罚集体讨论等步骤，不后补，不漏步。</a:t>
            </a:r>
            <a:endParaRPr lang="zh-CN" altLang="en-US" sz="1800" dirty="0" smtClean="0"/>
          </a:p>
          <a:p>
            <a:pPr algn="l" latinLnBrk="0">
              <a:lnSpc>
                <a:spcPts val="3100"/>
              </a:lnSpc>
              <a:spcBef>
                <a:spcPts val="0"/>
              </a:spcBef>
              <a:buFont typeface="Wingdings" panose="05000000000000000000" charset="0"/>
              <a:buChar char=""/>
            </a:pPr>
            <a:r>
              <a:rPr lang="zh-CN" altLang="en-US" sz="1800" dirty="0" smtClean="0">
                <a:solidFill>
                  <a:srgbClr val="FF0000"/>
                </a:solidFill>
              </a:rPr>
              <a:t>（四）严谨严肃执法检查。</a:t>
            </a:r>
            <a:r>
              <a:rPr lang="zh-CN" altLang="en-US" sz="1800" dirty="0" smtClean="0"/>
              <a:t>检查发现的所有问题都要查细、查深、查实，</a:t>
            </a:r>
            <a:r>
              <a:rPr lang="zh-CN" altLang="en-US" sz="1800" dirty="0" smtClean="0">
                <a:sym typeface="+mn-ea"/>
              </a:rPr>
              <a:t>不唯专家，不唯经验，只唯法律法规和标准规范，</a:t>
            </a:r>
            <a:r>
              <a:rPr lang="en-US" altLang="zh-CN" sz="1800" dirty="0" smtClean="0"/>
              <a:t>“</a:t>
            </a:r>
            <a:r>
              <a:rPr lang="zh-CN" altLang="en-US" sz="1800" dirty="0" smtClean="0"/>
              <a:t>咬文嚼字</a:t>
            </a:r>
            <a:r>
              <a:rPr lang="en-US" altLang="zh-CN" sz="1800" dirty="0" smtClean="0"/>
              <a:t>”</a:t>
            </a:r>
            <a:r>
              <a:rPr lang="zh-CN" altLang="en-US" sz="1800" dirty="0" smtClean="0"/>
              <a:t>，细抠原文。</a:t>
            </a:r>
            <a:endParaRPr lang="zh-CN" altLang="en-US" sz="1800" dirty="0" smtClean="0"/>
          </a:p>
          <a:p>
            <a:pPr algn="l" latinLnBrk="0">
              <a:lnSpc>
                <a:spcPts val="2800"/>
              </a:lnSpc>
              <a:spcBef>
                <a:spcPts val="0"/>
              </a:spcBef>
              <a:buFont typeface="Wingdings" panose="05000000000000000000" charset="0"/>
              <a:buChar char=""/>
            </a:pPr>
            <a:endParaRPr lang="zh-CN" altLang="en-US" sz="1800" dirty="0" smtClean="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zh-CN" altLang="en-US" sz="2400" dirty="0">
                <a:sym typeface="+mn-ea"/>
              </a:rPr>
              <a:t>四、几点工作建议</a:t>
            </a:r>
            <a:endParaRPr lang="zh-CN" altLang="en-US" sz="2400" dirty="0" smtClean="0"/>
          </a:p>
        </p:txBody>
      </p:sp>
      <p:sp>
        <p:nvSpPr>
          <p:cNvPr id="3" name="内容占位符 2"/>
          <p:cNvSpPr>
            <a:spLocks noGrp="1"/>
          </p:cNvSpPr>
          <p:nvPr>
            <p:ph idx="1"/>
          </p:nvPr>
        </p:nvSpPr>
        <p:spPr>
          <a:xfrm>
            <a:off x="254000" y="1913255"/>
            <a:ext cx="8364855" cy="4123055"/>
          </a:xfrm>
        </p:spPr>
        <p:txBody>
          <a:bodyPr vert="horz" wrap="square" lIns="91440" tIns="45720" rIns="91440" bIns="45720" numCol="1" anchor="t" anchorCtr="0" compatLnSpc="1"/>
          <a:lstStyle/>
          <a:p>
            <a:pPr algn="l" latinLnBrk="0">
              <a:lnSpc>
                <a:spcPts val="2800"/>
              </a:lnSpc>
              <a:spcBef>
                <a:spcPts val="0"/>
              </a:spcBef>
              <a:buFont typeface="Wingdings" panose="05000000000000000000" charset="0"/>
              <a:buChar char=""/>
            </a:pPr>
            <a:r>
              <a:rPr lang="zh-CN" altLang="en-US" sz="1800" dirty="0" smtClean="0">
                <a:solidFill>
                  <a:srgbClr val="FF0000"/>
                </a:solidFill>
              </a:rPr>
              <a:t>（五）提出问题，必须解决问题。</a:t>
            </a:r>
            <a:r>
              <a:rPr lang="zh-CN" altLang="en-US" sz="1800" dirty="0" smtClean="0"/>
              <a:t>对检查发现的问题，要给出符合实际的整改解决方式，讲清、讲明、讲透法律法规标准规范的要求。</a:t>
            </a:r>
            <a:r>
              <a:rPr lang="zh-CN" altLang="en-US" sz="1800" dirty="0" smtClean="0">
                <a:latin typeface="楷体_GB2312" panose="02010609030101010101" charset="-122"/>
                <a:ea typeface="楷体_GB2312" panose="02010609030101010101" charset="-122"/>
              </a:rPr>
              <a:t>（法规条款解释不清的，问到最终的起草者，标准条款解释不清的可以问标准制定委员会，国内有争论的问题，要由企业聘请专家、设计单位论证出符合实际、适用可行的解决方案）</a:t>
            </a:r>
            <a:endParaRPr lang="zh-CN" altLang="en-US" sz="1800" dirty="0" smtClean="0">
              <a:latin typeface="楷体_GB2312" panose="02010609030101010101" charset="-122"/>
              <a:ea typeface="楷体_GB2312" panose="02010609030101010101" charset="-122"/>
            </a:endParaRPr>
          </a:p>
          <a:p>
            <a:pPr algn="l" latinLnBrk="0">
              <a:lnSpc>
                <a:spcPts val="2800"/>
              </a:lnSpc>
              <a:spcBef>
                <a:spcPts val="0"/>
              </a:spcBef>
              <a:buFont typeface="Wingdings" panose="05000000000000000000" charset="0"/>
              <a:buChar char=""/>
            </a:pPr>
            <a:r>
              <a:rPr lang="zh-CN" altLang="en-US" sz="1800" dirty="0" smtClean="0">
                <a:solidFill>
                  <a:srgbClr val="FF0000"/>
                </a:solidFill>
                <a:sym typeface="+mn-ea"/>
              </a:rPr>
              <a:t>（六）注重执法的工作调研。</a:t>
            </a:r>
            <a:r>
              <a:rPr lang="zh-CN" altLang="en-US" sz="1800" dirty="0" smtClean="0">
                <a:sym typeface="+mn-ea"/>
              </a:rPr>
              <a:t>最了解企业安全生产状况的永远是企业自身，安全生产执法既要检查企业的安全管理问题，更要注重调研，注重向企业问计问策。</a:t>
            </a:r>
            <a:endParaRPr lang="zh-CN" altLang="en-US" sz="1800" dirty="0" smtClean="0"/>
          </a:p>
          <a:p>
            <a:pPr algn="l" latinLnBrk="0">
              <a:lnSpc>
                <a:spcPts val="2800"/>
              </a:lnSpc>
              <a:spcBef>
                <a:spcPts val="0"/>
              </a:spcBef>
              <a:buFont typeface="Wingdings" panose="05000000000000000000" charset="0"/>
              <a:buChar char=""/>
            </a:pPr>
            <a:endParaRPr lang="zh-CN" altLang="en-US" sz="1800" dirty="0" smtClean="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380" y="1352550"/>
            <a:ext cx="8270240" cy="723265"/>
          </a:xfrm>
        </p:spPr>
        <p:txBody>
          <a:bodyPr wrap="square" lIns="91440" tIns="45720" rIns="91440" bIns="45720" anchor="ctr"/>
          <a:lstStyle/>
          <a:p>
            <a:pPr algn="ctr" eaLnBrk="1" hangingPunct="1"/>
            <a:r>
              <a:rPr lang="zh-CN" altLang="en-US" dirty="0" smtClean="0"/>
              <a:t>结    束   语</a:t>
            </a:r>
            <a:endParaRPr lang="zh-CN" altLang="en-US" dirty="0" smtClean="0"/>
          </a:p>
        </p:txBody>
      </p:sp>
      <p:sp>
        <p:nvSpPr>
          <p:cNvPr id="3" name="内容占位符 2"/>
          <p:cNvSpPr>
            <a:spLocks noGrp="1"/>
          </p:cNvSpPr>
          <p:nvPr>
            <p:ph idx="1"/>
          </p:nvPr>
        </p:nvSpPr>
        <p:spPr>
          <a:xfrm>
            <a:off x="373380" y="2409825"/>
            <a:ext cx="8471535" cy="3626485"/>
          </a:xfrm>
        </p:spPr>
        <p:txBody>
          <a:bodyPr vert="horz" wrap="square" lIns="91440" tIns="45720" rIns="91440" bIns="45720" numCol="1" anchor="t" anchorCtr="0" compatLnSpc="1"/>
          <a:lstStyle/>
          <a:p>
            <a:pPr marL="0" indent="457200" algn="l" latinLnBrk="0">
              <a:lnSpc>
                <a:spcPts val="4500"/>
              </a:lnSpc>
              <a:spcBef>
                <a:spcPts val="0"/>
              </a:spcBef>
              <a:buNone/>
            </a:pPr>
            <a:r>
              <a:rPr lang="en-US" altLang="zh-CN" sz="2800" dirty="0" smtClean="0"/>
              <a:t>   </a:t>
            </a:r>
            <a:r>
              <a:rPr lang="zh-CN" altLang="en-US" sz="2800" dirty="0" smtClean="0"/>
              <a:t>以上所述，是我在领导、同事们的指导、帮助下，对《《危险化学品及烟花爆竹行业安全生产执法监察手册》（分册）的一些理解和体会，不足和疏漏之处在所难免，敬请批评指正。</a:t>
            </a:r>
            <a:endParaRPr lang="zh-CN" altLang="en-US" sz="2800" dirty="0" smtClean="0"/>
          </a:p>
          <a:p>
            <a:pPr marL="0" indent="457200" algn="ctr" latinLnBrk="0">
              <a:lnSpc>
                <a:spcPts val="4500"/>
              </a:lnSpc>
              <a:spcBef>
                <a:spcPts val="0"/>
              </a:spcBef>
              <a:buNone/>
            </a:pPr>
            <a:r>
              <a:rPr lang="zh-CN" altLang="en-US" sz="2800" dirty="0" smtClean="0"/>
              <a:t>谢    谢！</a:t>
            </a:r>
            <a:endParaRPr lang="zh-CN" altLang="en-US" sz="2800" dirty="0" smtClean="0"/>
          </a:p>
          <a:p>
            <a:pPr marL="0" indent="457200" algn="l" latinLnBrk="0">
              <a:lnSpc>
                <a:spcPts val="4500"/>
              </a:lnSpc>
              <a:spcBef>
                <a:spcPts val="0"/>
              </a:spcBef>
              <a:buNone/>
            </a:pPr>
            <a:endParaRPr lang="zh-CN" altLang="en-US" sz="2800" dirty="0" smtClean="0"/>
          </a:p>
          <a:p>
            <a:pPr marL="0" indent="457200" algn="l" latinLnBrk="0">
              <a:lnSpc>
                <a:spcPts val="4500"/>
              </a:lnSpc>
              <a:spcBef>
                <a:spcPts val="0"/>
              </a:spcBef>
              <a:buNone/>
            </a:pPr>
            <a:r>
              <a:rPr lang="zh-CN" altLang="en-US" sz="2000" dirty="0" smtClean="0"/>
              <a:t>（联系方式：0311-87908280  13014335008）</a:t>
            </a:r>
            <a:endParaRPr lang="zh-CN" altLang="en-US" sz="20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en-US" altLang="zh-CN" sz="2400" dirty="0" smtClean="0"/>
              <a:t> </a:t>
            </a:r>
            <a:endParaRPr lang="en-US" altLang="zh-CN" sz="2400" dirty="0" smtClean="0"/>
          </a:p>
        </p:txBody>
      </p:sp>
      <p:sp>
        <p:nvSpPr>
          <p:cNvPr id="3" name="内容占位符 2"/>
          <p:cNvSpPr>
            <a:spLocks noGrp="1"/>
          </p:cNvSpPr>
          <p:nvPr>
            <p:ph idx="1"/>
          </p:nvPr>
        </p:nvSpPr>
        <p:spPr>
          <a:xfrm>
            <a:off x="287655" y="1584960"/>
            <a:ext cx="8604250" cy="4175125"/>
          </a:xfrm>
        </p:spPr>
        <p:txBody>
          <a:bodyPr vert="horz" wrap="square" lIns="91440" tIns="45720" rIns="91440" bIns="45720" numCol="1" anchor="t" anchorCtr="0" compatLnSpc="1"/>
          <a:lstStyle/>
          <a:p>
            <a:pPr indent="0" latinLnBrk="0">
              <a:lnSpc>
                <a:spcPts val="3500"/>
              </a:lnSpc>
              <a:spcBef>
                <a:spcPts val="0"/>
              </a:spcBef>
              <a:buFont typeface="Wingdings" panose="05000000000000000000" charset="0"/>
              <a:buChar char="u"/>
            </a:pPr>
            <a:r>
              <a:rPr lang="zh-CN" altLang="en-US" sz="2000" smtClean="0">
                <a:solidFill>
                  <a:srgbClr val="FF0000"/>
                </a:solidFill>
                <a:sym typeface="+mn-ea"/>
              </a:rPr>
              <a:t>《行业手册》第二部分内容</a:t>
            </a:r>
            <a:r>
              <a:rPr lang="zh-CN" altLang="en-US" sz="2000" smtClean="0">
                <a:solidFill>
                  <a:srgbClr val="002060"/>
                </a:solidFill>
                <a:latin typeface="楷体_GB2312" panose="02010609030101010101" charset="-122"/>
                <a:ea typeface="楷体_GB2312" panose="02010609030101010101" charset="-122"/>
                <a:sym typeface="+mn-ea"/>
              </a:rPr>
              <a:t>（行政处罚自由裁量标准）：</a:t>
            </a:r>
            <a:endParaRPr lang="zh-CN" altLang="en-US" sz="2000" smtClean="0">
              <a:solidFill>
                <a:srgbClr val="FF0000"/>
              </a:solidFill>
              <a:sym typeface="+mn-ea"/>
            </a:endParaRPr>
          </a:p>
          <a:p>
            <a:pPr marL="0" indent="0" latinLnBrk="0">
              <a:lnSpc>
                <a:spcPts val="3500"/>
              </a:lnSpc>
              <a:spcBef>
                <a:spcPts val="0"/>
              </a:spcBef>
              <a:buFont typeface="Wingdings" panose="05000000000000000000" charset="0"/>
              <a:buNone/>
            </a:pPr>
            <a:r>
              <a:rPr lang="zh-CN" altLang="en-US" sz="2000" smtClean="0">
                <a:solidFill>
                  <a:srgbClr val="FF0000"/>
                </a:solidFill>
                <a:sym typeface="+mn-ea"/>
              </a:rPr>
              <a:t>    </a:t>
            </a:r>
            <a:r>
              <a:rPr lang="zh-CN" altLang="en-US" sz="2000" smtClean="0">
                <a:solidFill>
                  <a:srgbClr val="002060"/>
                </a:solidFill>
                <a:sym typeface="+mn-ea"/>
              </a:rPr>
              <a:t> 共</a:t>
            </a:r>
            <a:r>
              <a:rPr lang="en-US" altLang="zh-CN" sz="2000" smtClean="0">
                <a:solidFill>
                  <a:srgbClr val="FF0000"/>
                </a:solidFill>
                <a:sym typeface="+mn-ea"/>
              </a:rPr>
              <a:t>33</a:t>
            </a:r>
            <a:r>
              <a:rPr lang="zh-CN" altLang="en-US" sz="2000" smtClean="0">
                <a:solidFill>
                  <a:srgbClr val="FF0000"/>
                </a:solidFill>
                <a:sym typeface="+mn-ea"/>
              </a:rPr>
              <a:t>部</a:t>
            </a:r>
            <a:r>
              <a:rPr lang="zh-CN" altLang="en-US" sz="2000" smtClean="0">
                <a:solidFill>
                  <a:srgbClr val="002060"/>
                </a:solidFill>
                <a:sym typeface="+mn-ea"/>
              </a:rPr>
              <a:t>法律法规部门规章规定的行政处罚的自由裁量标准。其中，</a:t>
            </a:r>
            <a:r>
              <a:rPr lang="en-US" altLang="zh-CN" sz="2000" smtClean="0">
                <a:solidFill>
                  <a:srgbClr val="FF0000"/>
                </a:solidFill>
                <a:sym typeface="+mn-ea"/>
              </a:rPr>
              <a:t>11</a:t>
            </a:r>
            <a:r>
              <a:rPr lang="zh-CN" altLang="en-US" sz="2000" smtClean="0">
                <a:solidFill>
                  <a:srgbClr val="FF0000"/>
                </a:solidFill>
                <a:sym typeface="+mn-ea"/>
              </a:rPr>
              <a:t>部危险化学品、</a:t>
            </a:r>
            <a:r>
              <a:rPr lang="en-US" altLang="zh-CN" sz="2000" smtClean="0">
                <a:solidFill>
                  <a:srgbClr val="FF0000"/>
                </a:solidFill>
                <a:sym typeface="+mn-ea"/>
              </a:rPr>
              <a:t>3</a:t>
            </a:r>
            <a:r>
              <a:rPr lang="zh-CN" altLang="en-US" sz="2000" smtClean="0">
                <a:solidFill>
                  <a:srgbClr val="FF0000"/>
                </a:solidFill>
                <a:sym typeface="+mn-ea"/>
              </a:rPr>
              <a:t>部烟花爆竹</a:t>
            </a:r>
            <a:r>
              <a:rPr lang="zh-CN" altLang="en-US" sz="2000" smtClean="0">
                <a:solidFill>
                  <a:srgbClr val="002060"/>
                </a:solidFill>
                <a:sym typeface="+mn-ea"/>
              </a:rPr>
              <a:t>安全生产法律法规规章规定的行政处罚自由裁量标准；</a:t>
            </a:r>
            <a:r>
              <a:rPr lang="en-US" altLang="zh-CN" sz="2000" smtClean="0">
                <a:solidFill>
                  <a:srgbClr val="FF0000"/>
                </a:solidFill>
                <a:sym typeface="+mn-ea"/>
              </a:rPr>
              <a:t>19</a:t>
            </a:r>
            <a:r>
              <a:rPr lang="zh-CN" altLang="en-US" sz="2000" smtClean="0">
                <a:solidFill>
                  <a:srgbClr val="FF0000"/>
                </a:solidFill>
                <a:sym typeface="+mn-ea"/>
              </a:rPr>
              <a:t>部其他综合类或专项类</a:t>
            </a:r>
            <a:r>
              <a:rPr lang="zh-CN" altLang="en-US" sz="2000" smtClean="0">
                <a:solidFill>
                  <a:srgbClr val="002060"/>
                </a:solidFill>
                <a:sym typeface="+mn-ea"/>
              </a:rPr>
              <a:t>安全生产、职业卫生法律法规规章规定的行政处罚自由裁量标准。</a:t>
            </a:r>
            <a:endParaRPr lang="zh-CN" altLang="en-US" sz="2000" smtClean="0">
              <a:solidFill>
                <a:srgbClr val="002060"/>
              </a:solidFill>
              <a:sym typeface="+mn-ea"/>
            </a:endParaRPr>
          </a:p>
          <a:p>
            <a:pPr indent="0" latinLnBrk="0">
              <a:lnSpc>
                <a:spcPts val="3500"/>
              </a:lnSpc>
              <a:spcBef>
                <a:spcPts val="0"/>
              </a:spcBef>
              <a:buFont typeface="Wingdings" panose="05000000000000000000" charset="0"/>
              <a:buChar char="u"/>
            </a:pPr>
            <a:endParaRPr lang="zh-CN" altLang="en-US" sz="2000" dirty="0" smtClean="0">
              <a:solidFill>
                <a:srgbClr val="002060"/>
              </a:solidFill>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500063" y="1352550"/>
            <a:ext cx="7215187" cy="647700"/>
          </a:xfrm>
        </p:spPr>
        <p:txBody>
          <a:bodyPr wrap="square" lIns="91440" tIns="45720" rIns="91440" bIns="45720" anchor="ctr"/>
          <a:lstStyle/>
          <a:p>
            <a:pPr algn="l" eaLnBrk="1" hangingPunct="1"/>
            <a:r>
              <a:rPr lang="en-US" altLang="zh-CN" sz="2400" dirty="0" smtClean="0"/>
              <a:t> </a:t>
            </a:r>
            <a:endParaRPr lang="en-US" altLang="zh-CN" sz="2400" dirty="0" smtClean="0"/>
          </a:p>
        </p:txBody>
      </p:sp>
      <p:sp>
        <p:nvSpPr>
          <p:cNvPr id="3" name="内容占位符 2"/>
          <p:cNvSpPr>
            <a:spLocks noGrp="1"/>
          </p:cNvSpPr>
          <p:nvPr>
            <p:ph idx="1"/>
          </p:nvPr>
        </p:nvSpPr>
        <p:spPr>
          <a:xfrm>
            <a:off x="321945" y="1710690"/>
            <a:ext cx="8569960" cy="4049395"/>
          </a:xfrm>
        </p:spPr>
        <p:txBody>
          <a:bodyPr vert="horz" wrap="square" lIns="91440" tIns="45720" rIns="91440" bIns="45720" numCol="1" anchor="t" anchorCtr="0" compatLnSpc="1"/>
          <a:lstStyle/>
          <a:p>
            <a:pPr indent="0" latinLnBrk="0">
              <a:lnSpc>
                <a:spcPts val="3500"/>
              </a:lnSpc>
              <a:spcBef>
                <a:spcPts val="0"/>
              </a:spcBef>
              <a:buFont typeface="Wingdings" panose="05000000000000000000" charset="0"/>
              <a:buChar char="u"/>
            </a:pPr>
            <a:r>
              <a:rPr lang="zh-CN" altLang="en-US" sz="2000" smtClean="0">
                <a:solidFill>
                  <a:srgbClr val="FF0000"/>
                </a:solidFill>
                <a:sym typeface="+mn-ea"/>
              </a:rPr>
              <a:t>《行业手册》第三部分内容</a:t>
            </a:r>
            <a:r>
              <a:rPr lang="zh-CN" altLang="en-US" sz="2000" smtClean="0">
                <a:solidFill>
                  <a:srgbClr val="002060"/>
                </a:solidFill>
                <a:latin typeface="楷体_GB2312" panose="02010609030101010101" charset="-122"/>
                <a:ea typeface="楷体_GB2312" panose="02010609030101010101" charset="-122"/>
                <a:sym typeface="+mn-ea"/>
              </a:rPr>
              <a:t>（安全生产执法检查表）：</a:t>
            </a:r>
            <a:endParaRPr lang="zh-CN" altLang="en-US" sz="2000" smtClean="0">
              <a:solidFill>
                <a:srgbClr val="FF0000"/>
              </a:solidFill>
              <a:sym typeface="+mn-ea"/>
            </a:endParaRPr>
          </a:p>
          <a:p>
            <a:pPr marL="0" indent="0" latinLnBrk="0">
              <a:lnSpc>
                <a:spcPts val="3500"/>
              </a:lnSpc>
              <a:spcBef>
                <a:spcPts val="0"/>
              </a:spcBef>
              <a:buFont typeface="Wingdings" panose="05000000000000000000" charset="0"/>
              <a:buNone/>
            </a:pPr>
            <a:r>
              <a:rPr lang="zh-CN" altLang="en-US" sz="2000" smtClean="0">
                <a:solidFill>
                  <a:srgbClr val="FF0000"/>
                </a:solidFill>
                <a:sym typeface="+mn-ea"/>
              </a:rPr>
              <a:t>   </a:t>
            </a:r>
            <a:r>
              <a:rPr lang="zh-CN" altLang="en-US" sz="2000" smtClean="0">
                <a:solidFill>
                  <a:srgbClr val="002060"/>
                </a:solidFill>
                <a:sym typeface="+mn-ea"/>
              </a:rPr>
              <a:t>  《化工（危险化学品）企业安全生产执法检查表》、《烟花爆竹生产、经营（批发、零售）企业安全生产执法检查表》及职业卫生、中介服务机构、安全教育培训、应急管理、隐患排查治理等</a:t>
            </a:r>
            <a:r>
              <a:rPr lang="en-US" altLang="zh-CN" sz="2000" smtClean="0">
                <a:solidFill>
                  <a:srgbClr val="002060"/>
                </a:solidFill>
                <a:sym typeface="+mn-ea"/>
              </a:rPr>
              <a:t>7</a:t>
            </a:r>
            <a:r>
              <a:rPr lang="zh-CN" altLang="en-US" sz="2000" smtClean="0">
                <a:solidFill>
                  <a:srgbClr val="002060"/>
                </a:solidFill>
                <a:sym typeface="+mn-ea"/>
              </a:rPr>
              <a:t>个方面的检查表。</a:t>
            </a:r>
            <a:endParaRPr lang="zh-CN" altLang="en-US" sz="2000" smtClean="0">
              <a:solidFill>
                <a:srgbClr val="002060"/>
              </a:solidFill>
              <a:sym typeface="+mn-ea"/>
            </a:endParaRPr>
          </a:p>
          <a:p>
            <a:pPr>
              <a:lnSpc>
                <a:spcPts val="2500"/>
              </a:lnSpc>
              <a:buFont typeface="Wingdings" panose="05000000000000000000" charset="0"/>
              <a:buChar char="u"/>
            </a:pPr>
            <a:endParaRPr lang="zh-CN" altLang="en-US" sz="2000" dirty="0" smtClean="0">
              <a:solidFill>
                <a:srgbClr val="002060"/>
              </a:solidFill>
              <a:sym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p:cNvSpPr>
          <p:nvPr>
            <p:ph idx="1"/>
          </p:nvPr>
        </p:nvSpPr>
        <p:spPr>
          <a:xfrm>
            <a:off x="500063" y="1511300"/>
            <a:ext cx="8194675" cy="4365625"/>
          </a:xfrm>
        </p:spPr>
        <p:txBody>
          <a:bodyPr wrap="square" lIns="91440" tIns="45720" rIns="91440" bIns="45720" anchor="t"/>
          <a:lstStyle/>
          <a:p>
            <a:pPr eaLnBrk="1" hangingPunct="1"/>
            <a:r>
              <a:rPr lang="en-US" altLang="zh-CN" dirty="0"/>
              <a:t>    </a:t>
            </a:r>
            <a:endParaRPr lang="en-US" altLang="zh-CN" dirty="0"/>
          </a:p>
          <a:p>
            <a:pPr algn="ctr" eaLnBrk="1" latinLnBrk="0" hangingPunct="1">
              <a:lnSpc>
                <a:spcPts val="3800"/>
              </a:lnSpc>
              <a:spcBef>
                <a:spcPct val="0"/>
              </a:spcBef>
              <a:buNone/>
            </a:pPr>
            <a:endParaRPr lang="zh-CN" altLang="en-US" dirty="0">
              <a:sym typeface="+mn-ea"/>
            </a:endParaRPr>
          </a:p>
          <a:p>
            <a:pPr algn="ctr" eaLnBrk="1" latinLnBrk="0" hangingPunct="1">
              <a:lnSpc>
                <a:spcPts val="3800"/>
              </a:lnSpc>
              <a:spcBef>
                <a:spcPct val="0"/>
              </a:spcBef>
              <a:buNone/>
            </a:pPr>
            <a:endParaRPr lang="zh-CN" altLang="en-US" dirty="0">
              <a:sym typeface="+mn-ea"/>
            </a:endParaRPr>
          </a:p>
          <a:p>
            <a:pPr algn="ctr" eaLnBrk="1" latinLnBrk="0" hangingPunct="1">
              <a:lnSpc>
                <a:spcPts val="3800"/>
              </a:lnSpc>
              <a:spcBef>
                <a:spcPct val="0"/>
              </a:spcBef>
              <a:buNone/>
            </a:pPr>
            <a:r>
              <a:rPr lang="zh-CN" altLang="en-US" sz="2800" dirty="0">
                <a:latin typeface="微软雅黑" panose="020B0503020204020204" charset="-122"/>
                <a:ea typeface="微软雅黑" panose="020B0503020204020204" charset="-122"/>
                <a:sym typeface="+mn-ea"/>
              </a:rPr>
              <a:t>二、危险化学品行业安全监察执法内容解读</a:t>
            </a:r>
            <a:endParaRPr lang="en-US" altLang="zh-CN" sz="2800" dirty="0">
              <a:latin typeface="微软雅黑" panose="020B0503020204020204" charset="-122"/>
              <a:ea typeface="微软雅黑" panose="020B0503020204020204" charset="-122"/>
            </a:endParaRPr>
          </a:p>
          <a:p>
            <a:pPr eaLnBrk="1" latinLnBrk="0" hangingPunct="1">
              <a:lnSpc>
                <a:spcPts val="3800"/>
              </a:lnSpc>
              <a:spcBef>
                <a:spcPct val="0"/>
              </a:spcBef>
              <a:buNone/>
            </a:pPr>
            <a:endParaRPr lang="zh-CN" altLang="en-US" sz="2800" dirty="0"/>
          </a:p>
          <a:p>
            <a:pPr eaLnBrk="1" hangingPunct="1">
              <a:buNone/>
            </a:pPr>
            <a:endParaRPr lang="en-US" altLang="zh-CN" sz="2800" dirty="0"/>
          </a:p>
        </p:txBody>
      </p:sp>
    </p:spTree>
  </p:cSld>
  <p:clrMapOvr>
    <a:masterClrMapping/>
  </p:clrMapOvr>
</p:sld>
</file>

<file path=ppt/theme/theme1.xml><?xml version="1.0" encoding="utf-8"?>
<a:theme xmlns:a="http://schemas.openxmlformats.org/drawingml/2006/main" name="cdb2004167l">
  <a:themeElements>
    <a:clrScheme name="cdb2004167l 3">
      <a:dk1>
        <a:srgbClr val="132767"/>
      </a:dk1>
      <a:lt1>
        <a:srgbClr val="FFFFFF"/>
      </a:lt1>
      <a:dk2>
        <a:srgbClr val="184BB2"/>
      </a:dk2>
      <a:lt2>
        <a:srgbClr val="C0C0C0"/>
      </a:lt2>
      <a:accent1>
        <a:srgbClr val="22A2E2"/>
      </a:accent1>
      <a:accent2>
        <a:srgbClr val="81CFEB"/>
      </a:accent2>
      <a:accent3>
        <a:srgbClr val="FFFFFF"/>
      </a:accent3>
      <a:accent4>
        <a:srgbClr val="0E2057"/>
      </a:accent4>
      <a:accent5>
        <a:srgbClr val="ABCEEE"/>
      </a:accent5>
      <a:accent6>
        <a:srgbClr val="74BBD5"/>
      </a:accent6>
      <a:hlink>
        <a:srgbClr val="55ABA9"/>
      </a:hlink>
      <a:folHlink>
        <a:srgbClr val="DCCA42"/>
      </a:folHlink>
    </a:clrScheme>
    <a:fontScheme name="cdb2004167l">
      <a:majorFont>
        <a:latin typeface="隶书"/>
        <a:ea typeface="隶书"/>
        <a:cs typeface=""/>
      </a:majorFont>
      <a:minorFont>
        <a:latin typeface="黑体"/>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1"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1"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cdb2004167l 1">
        <a:dk1>
          <a:srgbClr val="0E3558"/>
        </a:dk1>
        <a:lt1>
          <a:srgbClr val="FFFFFF"/>
        </a:lt1>
        <a:dk2>
          <a:srgbClr val="006666"/>
        </a:dk2>
        <a:lt2>
          <a:srgbClr val="969696"/>
        </a:lt2>
        <a:accent1>
          <a:srgbClr val="E3BE05"/>
        </a:accent1>
        <a:accent2>
          <a:srgbClr val="4BC77A"/>
        </a:accent2>
        <a:accent3>
          <a:srgbClr val="FFFFFF"/>
        </a:accent3>
        <a:accent4>
          <a:srgbClr val="0A2C4A"/>
        </a:accent4>
        <a:accent5>
          <a:srgbClr val="EFDBAA"/>
        </a:accent5>
        <a:accent6>
          <a:srgbClr val="43B46E"/>
        </a:accent6>
        <a:hlink>
          <a:srgbClr val="CC3300"/>
        </a:hlink>
        <a:folHlink>
          <a:srgbClr val="333399"/>
        </a:folHlink>
      </a:clrScheme>
      <a:clrMap bg1="lt1" tx1="dk1" bg2="lt2" tx2="dk2" accent1="accent1" accent2="accent2" accent3="accent3" accent4="accent4" accent5="accent5" accent6="accent6" hlink="hlink" folHlink="folHlink"/>
    </a:extraClrScheme>
    <a:extraClrScheme>
      <a:clrScheme name="cdb2004167l 2">
        <a:dk1>
          <a:srgbClr val="55238D"/>
        </a:dk1>
        <a:lt1>
          <a:srgbClr val="FFFFFF"/>
        </a:lt1>
        <a:dk2>
          <a:srgbClr val="754ECC"/>
        </a:dk2>
        <a:lt2>
          <a:srgbClr val="C0C0C0"/>
        </a:lt2>
        <a:accent1>
          <a:srgbClr val="869EEC"/>
        </a:accent1>
        <a:accent2>
          <a:srgbClr val="EFA441"/>
        </a:accent2>
        <a:accent3>
          <a:srgbClr val="FFFFFF"/>
        </a:accent3>
        <a:accent4>
          <a:srgbClr val="471C78"/>
        </a:accent4>
        <a:accent5>
          <a:srgbClr val="C3CCF4"/>
        </a:accent5>
        <a:accent6>
          <a:srgbClr val="D9943A"/>
        </a:accent6>
        <a:hlink>
          <a:srgbClr val="63C398"/>
        </a:hlink>
        <a:folHlink>
          <a:srgbClr val="AAC856"/>
        </a:folHlink>
      </a:clrScheme>
      <a:clrMap bg1="lt1" tx1="dk1" bg2="lt2" tx2="dk2" accent1="accent1" accent2="accent2" accent3="accent3" accent4="accent4" accent5="accent5" accent6="accent6" hlink="hlink" folHlink="folHlink"/>
    </a:extraClrScheme>
    <a:extraClrScheme>
      <a:clrScheme name="cdb2004167l 3">
        <a:dk1>
          <a:srgbClr val="132767"/>
        </a:dk1>
        <a:lt1>
          <a:srgbClr val="FFFFFF"/>
        </a:lt1>
        <a:dk2>
          <a:srgbClr val="184BB2"/>
        </a:dk2>
        <a:lt2>
          <a:srgbClr val="C0C0C0"/>
        </a:lt2>
        <a:accent1>
          <a:srgbClr val="22A2E2"/>
        </a:accent1>
        <a:accent2>
          <a:srgbClr val="81CFEB"/>
        </a:accent2>
        <a:accent3>
          <a:srgbClr val="FFFFFF"/>
        </a:accent3>
        <a:accent4>
          <a:srgbClr val="0E2057"/>
        </a:accent4>
        <a:accent5>
          <a:srgbClr val="ABCEEE"/>
        </a:accent5>
        <a:accent6>
          <a:srgbClr val="74BBD5"/>
        </a:accent6>
        <a:hlink>
          <a:srgbClr val="55ABA9"/>
        </a:hlink>
        <a:folHlink>
          <a:srgbClr val="DCCA4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19159</Words>
  <Application>WPS 演示</Application>
  <PresentationFormat>全屏显示(4:3)</PresentationFormat>
  <Paragraphs>565</Paragraphs>
  <Slides>68</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68</vt:i4>
      </vt:variant>
    </vt:vector>
  </HeadingPairs>
  <TitlesOfParts>
    <vt:vector size="82" baseType="lpstr">
      <vt:lpstr>Arial</vt:lpstr>
      <vt:lpstr>宋体</vt:lpstr>
      <vt:lpstr>Wingdings</vt:lpstr>
      <vt:lpstr>隶书</vt:lpstr>
      <vt:lpstr>华文中宋</vt:lpstr>
      <vt:lpstr>楷体_GB2312</vt:lpstr>
      <vt:lpstr>微软雅黑</vt:lpstr>
      <vt:lpstr>华文楷体</vt:lpstr>
      <vt:lpstr>Wingdings</vt:lpstr>
      <vt:lpstr>方正小标宋简体</vt:lpstr>
      <vt:lpstr>Arial Unicode MS</vt:lpstr>
      <vt:lpstr>黑体</vt:lpstr>
      <vt:lpstr>隶书</vt:lpstr>
      <vt:lpstr>cdb2004167l</vt:lpstr>
      <vt:lpstr>  《危险化学品及烟花爆竹行业 安全生产执法监察手册（试行）》解读 </vt:lpstr>
      <vt:lpstr>PowerPoint 演示文稿</vt:lpstr>
      <vt:lpstr>PowerPoint 演示文稿</vt:lpstr>
      <vt:lpstr>一、《行业手册》的基本架构及主要内容</vt:lpstr>
      <vt:lpstr>一、《行业手册》的基本架构及主要内容</vt:lpstr>
      <vt:lpstr> </vt:lpstr>
      <vt:lpstr> </vt:lpstr>
      <vt:lpstr> </vt:lpstr>
      <vt:lpstr>PowerPoint 演示文稿</vt:lpstr>
      <vt:lpstr>二、危险化学品行业安全监察执法内容解读</vt:lpstr>
      <vt:lpstr> </vt:lpstr>
      <vt:lpstr>二、危险化学品行业安全监察执法内容解读</vt:lpstr>
      <vt:lpstr>二、危险化学品行业安全监察执法内容解读</vt:lpstr>
      <vt:lpstr> </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 </vt:lpstr>
      <vt:lpstr>二、危险化学品行业安全监察执法内容解读</vt:lpstr>
      <vt:lpstr> </vt:lpstr>
      <vt:lpstr> </vt:lpstr>
      <vt:lpstr> </vt:lpstr>
      <vt:lpstr> </vt:lpstr>
      <vt:lpstr>  </vt:lpstr>
      <vt:lpstr> </vt:lpstr>
      <vt:lpstr> </vt:lpstr>
      <vt:lpstr> </vt:lpstr>
      <vt:lpstr> </vt:lpstr>
      <vt:lpstr> </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二、危险化学品行业安全监察执法内容解读</vt:lpstr>
      <vt:lpstr>PowerPoint 演示文稿</vt:lpstr>
      <vt:lpstr>三、烟花爆竹行业安全监察执法内容解读</vt:lpstr>
      <vt:lpstr> 三、烟花爆竹行业安全监察执法内容解读 </vt:lpstr>
      <vt:lpstr>三、烟花爆竹行业安全监察执法内容解读</vt:lpstr>
      <vt:lpstr>三、烟花爆竹行业安全监察执法内容解读</vt:lpstr>
      <vt:lpstr>三、烟花爆竹行业安全监察执法内容解读</vt:lpstr>
      <vt:lpstr>四、几点工作建议</vt:lpstr>
      <vt:lpstr>四、几点工作建议</vt:lpstr>
      <vt:lpstr>结    束   语</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烟花爆竹安全管理知识 </dc:title>
  <dc:creator>lenovo</dc:creator>
  <cp:lastModifiedBy>admin</cp:lastModifiedBy>
  <cp:revision>159</cp:revision>
  <dcterms:created xsi:type="dcterms:W3CDTF">2017-09-05T23:51:00Z</dcterms:created>
  <dcterms:modified xsi:type="dcterms:W3CDTF">2018-06-14T03:32:25Z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